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68" r:id="rId4"/>
  </p:sldMasterIdLst>
  <p:notesMasterIdLst>
    <p:notesMasterId r:id="rId55"/>
  </p:notesMasterIdLst>
  <p:handoutMasterIdLst>
    <p:handoutMasterId r:id="rId56"/>
  </p:handoutMasterIdLst>
  <p:sldIdLst>
    <p:sldId id="266" r:id="rId5"/>
    <p:sldId id="263" r:id="rId6"/>
    <p:sldId id="256" r:id="rId7"/>
    <p:sldId id="259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80" r:id="rId18"/>
    <p:sldId id="281" r:id="rId19"/>
    <p:sldId id="282" r:id="rId20"/>
    <p:sldId id="260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371" r:id="rId33"/>
    <p:sldId id="373" r:id="rId34"/>
    <p:sldId id="376" r:id="rId35"/>
    <p:sldId id="377" r:id="rId36"/>
    <p:sldId id="378" r:id="rId37"/>
    <p:sldId id="379" r:id="rId38"/>
    <p:sldId id="381" r:id="rId39"/>
    <p:sldId id="380" r:id="rId40"/>
    <p:sldId id="382" r:id="rId41"/>
    <p:sldId id="383" r:id="rId42"/>
    <p:sldId id="384" r:id="rId43"/>
    <p:sldId id="385" r:id="rId44"/>
    <p:sldId id="387" r:id="rId45"/>
    <p:sldId id="388" r:id="rId46"/>
    <p:sldId id="390" r:id="rId47"/>
    <p:sldId id="389" r:id="rId48"/>
    <p:sldId id="391" r:id="rId49"/>
    <p:sldId id="392" r:id="rId50"/>
    <p:sldId id="393" r:id="rId51"/>
    <p:sldId id="394" r:id="rId52"/>
    <p:sldId id="370" r:id="rId53"/>
    <p:sldId id="369" r:id="rId54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F51"/>
    <a:srgbClr val="BFBFBF"/>
    <a:srgbClr val="442D22"/>
    <a:srgbClr val="8E7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aximized" horzBarState="maximized">
    <p:restoredLeft sz="90651" autoAdjust="0"/>
    <p:restoredTop sz="94605" autoAdjust="0"/>
  </p:normalViewPr>
  <p:slideViewPr>
    <p:cSldViewPr snapToGrid="0">
      <p:cViewPr varScale="1">
        <p:scale>
          <a:sx n="114" d="100"/>
          <a:sy n="114" d="100"/>
        </p:scale>
        <p:origin x="12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4547A-39ED-4B41-BFD7-EFA5285E3D41}" type="doc">
      <dgm:prSet loTypeId="urn:microsoft.com/office/officeart/2005/8/layout/vList2" loCatId="list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pPr rtl="1"/>
          <a:endParaRPr lang="he-IL"/>
        </a:p>
      </dgm:t>
    </dgm:pt>
    <dgm:pt modelId="{A164C3D9-43D7-4AB3-97DB-19EC0113C1A5}">
      <dgm:prSet phldrT="[טקסט]"/>
      <dgm:spPr/>
      <dgm:t>
        <a:bodyPr/>
        <a:lstStyle/>
        <a:p>
          <a:pPr rtl="1"/>
          <a:r>
            <a:rPr lang="en-US" b="0" i="0" dirty="0"/>
            <a:t>Data is stored in the form of JSON style documents.</a:t>
          </a:r>
          <a:endParaRPr lang="he-IL" dirty="0"/>
        </a:p>
      </dgm:t>
    </dgm:pt>
    <dgm:pt modelId="{791A7094-3E2F-4D59-AD1A-F3BD81537D88}" type="parTrans" cxnId="{0C827225-527A-434A-B509-89AB231B7711}">
      <dgm:prSet/>
      <dgm:spPr/>
      <dgm:t>
        <a:bodyPr/>
        <a:lstStyle/>
        <a:p>
          <a:pPr rtl="1"/>
          <a:endParaRPr lang="he-IL"/>
        </a:p>
      </dgm:t>
    </dgm:pt>
    <dgm:pt modelId="{ECA5B8C8-A646-49BD-A62B-39C15E685C72}" type="sibTrans" cxnId="{0C827225-527A-434A-B509-89AB231B7711}">
      <dgm:prSet/>
      <dgm:spPr/>
      <dgm:t>
        <a:bodyPr/>
        <a:lstStyle/>
        <a:p>
          <a:pPr rtl="1"/>
          <a:endParaRPr lang="he-IL"/>
        </a:p>
      </dgm:t>
    </dgm:pt>
    <dgm:pt modelId="{768ADD47-BF76-4D85-BA0B-250B958D9C0E}">
      <dgm:prSet phldrT="[טקסט]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en-US" b="0" i="0" dirty="0"/>
            <a:t>Index on any attribute</a:t>
          </a:r>
          <a:endParaRPr lang="he-IL" dirty="0"/>
        </a:p>
      </dgm:t>
    </dgm:pt>
    <dgm:pt modelId="{DF3160BA-1320-4A71-B916-402C8E2D9EBB}" type="parTrans" cxnId="{6C251D9E-4932-4D0F-8767-F3D103C258B7}">
      <dgm:prSet/>
      <dgm:spPr/>
      <dgm:t>
        <a:bodyPr/>
        <a:lstStyle/>
        <a:p>
          <a:pPr rtl="1"/>
          <a:endParaRPr lang="he-IL"/>
        </a:p>
      </dgm:t>
    </dgm:pt>
    <dgm:pt modelId="{F9ABAEEF-733A-493A-BE1B-128A739DB9DA}" type="sibTrans" cxnId="{6C251D9E-4932-4D0F-8767-F3D103C258B7}">
      <dgm:prSet/>
      <dgm:spPr/>
      <dgm:t>
        <a:bodyPr/>
        <a:lstStyle/>
        <a:p>
          <a:pPr rtl="1"/>
          <a:endParaRPr lang="he-IL"/>
        </a:p>
      </dgm:t>
    </dgm:pt>
    <dgm:pt modelId="{1A923C7D-0A46-4976-BE38-E61ACD95F2BD}">
      <dgm:prSet phldrT="[טקסט]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en-US" b="0" i="0" dirty="0"/>
            <a:t>Rich queries</a:t>
          </a:r>
          <a:endParaRPr lang="he-IL" dirty="0"/>
        </a:p>
      </dgm:t>
    </dgm:pt>
    <dgm:pt modelId="{33C76CFA-036A-4B68-8934-77719AC72AC3}" type="parTrans" cxnId="{AB6EC8A3-4A93-42DE-BAF8-0D190281D335}">
      <dgm:prSet/>
      <dgm:spPr/>
      <dgm:t>
        <a:bodyPr/>
        <a:lstStyle/>
        <a:p>
          <a:pPr rtl="1"/>
          <a:endParaRPr lang="he-IL"/>
        </a:p>
      </dgm:t>
    </dgm:pt>
    <dgm:pt modelId="{48171D47-50D2-43F5-9509-735B1DF323A4}" type="sibTrans" cxnId="{AB6EC8A3-4A93-42DE-BAF8-0D190281D335}">
      <dgm:prSet/>
      <dgm:spPr/>
      <dgm:t>
        <a:bodyPr/>
        <a:lstStyle/>
        <a:p>
          <a:pPr rtl="1"/>
          <a:endParaRPr lang="he-IL"/>
        </a:p>
      </dgm:t>
    </dgm:pt>
    <dgm:pt modelId="{ABB0F230-4F07-4971-91E0-948015511BD2}">
      <dgm:prSet phldrT="[טקסט]"/>
      <dgm:spPr/>
      <dgm:t>
        <a:bodyPr/>
        <a:lstStyle/>
        <a:p>
          <a:pPr rtl="1"/>
          <a:r>
            <a:rPr lang="en-US" dirty="0"/>
            <a:t>Built to handle big data</a:t>
          </a:r>
          <a:endParaRPr lang="he-IL" dirty="0"/>
        </a:p>
      </dgm:t>
    </dgm:pt>
    <dgm:pt modelId="{09DA6BC3-18DF-4E04-841E-4535F5AEB2FE}" type="parTrans" cxnId="{BFA7FFE6-8015-4972-8646-2C76FE007F93}">
      <dgm:prSet/>
      <dgm:spPr/>
      <dgm:t>
        <a:bodyPr/>
        <a:lstStyle/>
        <a:p>
          <a:pPr rtl="1"/>
          <a:endParaRPr lang="he-IL"/>
        </a:p>
      </dgm:t>
    </dgm:pt>
    <dgm:pt modelId="{C579E6E6-229B-418E-B0F0-107B26CC4718}" type="sibTrans" cxnId="{BFA7FFE6-8015-4972-8646-2C76FE007F93}">
      <dgm:prSet/>
      <dgm:spPr/>
      <dgm:t>
        <a:bodyPr/>
        <a:lstStyle/>
        <a:p>
          <a:pPr rtl="1"/>
          <a:endParaRPr lang="he-IL"/>
        </a:p>
      </dgm:t>
    </dgm:pt>
    <dgm:pt modelId="{95560B14-E13E-4BCB-8294-70E949AED977}">
      <dgm:prSet phldrT="[טקסט]"/>
      <dgm:spPr/>
      <dgm:t>
        <a:bodyPr/>
        <a:lstStyle/>
        <a:p>
          <a:pPr rtl="1"/>
          <a:r>
            <a:rPr lang="en-US" b="0" i="0" dirty="0"/>
            <a:t>Schema less</a:t>
          </a:r>
          <a:endParaRPr lang="he-IL" b="0" dirty="0"/>
        </a:p>
      </dgm:t>
    </dgm:pt>
    <dgm:pt modelId="{3D3C9C53-46EE-40E9-8B74-334AC082CF57}" type="parTrans" cxnId="{BB375130-496A-4E4D-8631-04D8AEA15C13}">
      <dgm:prSet/>
      <dgm:spPr/>
      <dgm:t>
        <a:bodyPr/>
        <a:lstStyle/>
        <a:p>
          <a:pPr rtl="1"/>
          <a:endParaRPr lang="he-IL"/>
        </a:p>
      </dgm:t>
    </dgm:pt>
    <dgm:pt modelId="{4E152C9A-4FA0-4613-A1D6-09FD743A8D73}" type="sibTrans" cxnId="{BB375130-496A-4E4D-8631-04D8AEA15C13}">
      <dgm:prSet/>
      <dgm:spPr/>
      <dgm:t>
        <a:bodyPr/>
        <a:lstStyle/>
        <a:p>
          <a:pPr rtl="1"/>
          <a:endParaRPr lang="he-IL"/>
        </a:p>
      </dgm:t>
    </dgm:pt>
    <dgm:pt modelId="{CEC26FB4-20A7-4F8D-8D4A-3D227AE64809}">
      <dgm:prSet phldrT="[טקסט]"/>
      <dgm:spPr/>
      <dgm:t>
        <a:bodyPr/>
        <a:lstStyle/>
        <a:p>
          <a:pPr rtl="1"/>
          <a:r>
            <a:rPr lang="en-US" b="0" i="0" dirty="0"/>
            <a:t>Ease of scale-out</a:t>
          </a:r>
          <a:endParaRPr lang="he-IL" b="0" dirty="0"/>
        </a:p>
      </dgm:t>
    </dgm:pt>
    <dgm:pt modelId="{30491F98-E18F-4B3F-9A03-9C15C0C59C3A}" type="parTrans" cxnId="{A75CA04D-4544-4C77-B5A3-60FD31821D58}">
      <dgm:prSet/>
      <dgm:spPr/>
      <dgm:t>
        <a:bodyPr/>
        <a:lstStyle/>
        <a:p>
          <a:pPr rtl="1"/>
          <a:endParaRPr lang="he-IL"/>
        </a:p>
      </dgm:t>
    </dgm:pt>
    <dgm:pt modelId="{C6089263-A11B-4C19-8251-C432322477F0}" type="sibTrans" cxnId="{A75CA04D-4544-4C77-B5A3-60FD31821D58}">
      <dgm:prSet/>
      <dgm:spPr/>
      <dgm:t>
        <a:bodyPr/>
        <a:lstStyle/>
        <a:p>
          <a:pPr rtl="1"/>
          <a:endParaRPr lang="he-IL"/>
        </a:p>
      </dgm:t>
    </dgm:pt>
    <dgm:pt modelId="{BEA626E7-B79F-44EF-BEBF-AAF8D711FE4F}">
      <dgm:prSet phldrT="[טקסט]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en-US" b="0" i="0"/>
            <a:t>High Speed and Higher Availability</a:t>
          </a:r>
          <a:endParaRPr lang="he-IL" b="0" u="sng" dirty="0"/>
        </a:p>
      </dgm:t>
    </dgm:pt>
    <dgm:pt modelId="{FE410970-0779-4685-B6A7-10B6FFC066B3}" type="parTrans" cxnId="{4B2B31C9-CE7E-46CC-B9A4-7718A506304F}">
      <dgm:prSet/>
      <dgm:spPr/>
      <dgm:t>
        <a:bodyPr/>
        <a:lstStyle/>
        <a:p>
          <a:pPr rtl="1"/>
          <a:endParaRPr lang="he-IL"/>
        </a:p>
      </dgm:t>
    </dgm:pt>
    <dgm:pt modelId="{8D8E1B73-34DD-45B0-A6AF-89CAD47C3AB8}" type="sibTrans" cxnId="{4B2B31C9-CE7E-46CC-B9A4-7718A506304F}">
      <dgm:prSet/>
      <dgm:spPr/>
      <dgm:t>
        <a:bodyPr/>
        <a:lstStyle/>
        <a:p>
          <a:pPr rtl="1"/>
          <a:endParaRPr lang="he-IL"/>
        </a:p>
      </dgm:t>
    </dgm:pt>
    <dgm:pt modelId="{9E0AA90B-4CB3-4DD6-936F-951ACCFE8D25}">
      <dgm:prSet phldrT="[טקסט]"/>
      <dgm:spPr/>
      <dgm:t>
        <a:bodyPr/>
        <a:lstStyle/>
        <a:p>
          <a:pPr rtl="1"/>
          <a:r>
            <a:rPr lang="en-US" b="0" i="0" dirty="0"/>
            <a:t>Easy Environment and a Quick Set-up</a:t>
          </a:r>
          <a:endParaRPr lang="he-IL" b="0" u="sng" dirty="0"/>
        </a:p>
      </dgm:t>
    </dgm:pt>
    <dgm:pt modelId="{C9B1FE4C-9653-458F-AC66-2DCC6FDFCE19}" type="parTrans" cxnId="{CE0B4225-4AF7-4522-92B3-744801E77FDA}">
      <dgm:prSet/>
      <dgm:spPr/>
      <dgm:t>
        <a:bodyPr/>
        <a:lstStyle/>
        <a:p>
          <a:pPr rtl="1"/>
          <a:endParaRPr lang="he-IL"/>
        </a:p>
      </dgm:t>
    </dgm:pt>
    <dgm:pt modelId="{34B785D3-3E33-4BED-B422-747B6CFB5F7F}" type="sibTrans" cxnId="{CE0B4225-4AF7-4522-92B3-744801E77FDA}">
      <dgm:prSet/>
      <dgm:spPr/>
      <dgm:t>
        <a:bodyPr/>
        <a:lstStyle/>
        <a:p>
          <a:pPr rtl="1"/>
          <a:endParaRPr lang="he-IL"/>
        </a:p>
      </dgm:t>
    </dgm:pt>
    <dgm:pt modelId="{E20A8B0A-A6A9-4C6F-9C94-9334BB0869E0}" type="pres">
      <dgm:prSet presAssocID="{5AD4547A-39ED-4B41-BFD7-EFA5285E3D41}" presName="linear" presStyleCnt="0">
        <dgm:presLayoutVars>
          <dgm:animLvl val="lvl"/>
          <dgm:resizeHandles val="exact"/>
        </dgm:presLayoutVars>
      </dgm:prSet>
      <dgm:spPr/>
    </dgm:pt>
    <dgm:pt modelId="{39BD3308-D2EE-4245-AA4C-1B33F1F389FD}" type="pres">
      <dgm:prSet presAssocID="{A164C3D9-43D7-4AB3-97DB-19EC0113C1A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145575A-17BD-4451-8B00-9E044B60A1FD}" type="pres">
      <dgm:prSet presAssocID="{ECA5B8C8-A646-49BD-A62B-39C15E685C72}" presName="spacer" presStyleCnt="0"/>
      <dgm:spPr/>
    </dgm:pt>
    <dgm:pt modelId="{AAB63EDB-2052-43E2-B406-D3EF0C25B58A}" type="pres">
      <dgm:prSet presAssocID="{768ADD47-BF76-4D85-BA0B-250B958D9C0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E859876-6B02-497B-9FF8-42E06615D84A}" type="pres">
      <dgm:prSet presAssocID="{F9ABAEEF-733A-493A-BE1B-128A739DB9DA}" presName="spacer" presStyleCnt="0"/>
      <dgm:spPr/>
    </dgm:pt>
    <dgm:pt modelId="{2272979B-0738-4E8F-8C6C-52B2CF2E739D}" type="pres">
      <dgm:prSet presAssocID="{1A923C7D-0A46-4976-BE38-E61ACD95F2B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F8B05D8-EC00-4C27-9D04-819DE9014886}" type="pres">
      <dgm:prSet presAssocID="{48171D47-50D2-43F5-9509-735B1DF323A4}" presName="spacer" presStyleCnt="0"/>
      <dgm:spPr/>
    </dgm:pt>
    <dgm:pt modelId="{939A2946-382D-4F53-BF19-CFB9DEC03CA5}" type="pres">
      <dgm:prSet presAssocID="{ABB0F230-4F07-4971-91E0-948015511BD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EF3611F-9AE0-492A-8611-35FDDC669441}" type="pres">
      <dgm:prSet presAssocID="{C579E6E6-229B-418E-B0F0-107B26CC4718}" presName="spacer" presStyleCnt="0"/>
      <dgm:spPr/>
    </dgm:pt>
    <dgm:pt modelId="{B1D0B2FA-3D3D-46A9-A070-43B9B4AB0E54}" type="pres">
      <dgm:prSet presAssocID="{95560B14-E13E-4BCB-8294-70E949AED97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C9F468B-0A93-418A-BEDA-2B8FCD6E9A88}" type="pres">
      <dgm:prSet presAssocID="{4E152C9A-4FA0-4613-A1D6-09FD743A8D73}" presName="spacer" presStyleCnt="0"/>
      <dgm:spPr/>
    </dgm:pt>
    <dgm:pt modelId="{11522334-BC2E-439B-8759-845912C65978}" type="pres">
      <dgm:prSet presAssocID="{CEC26FB4-20A7-4F8D-8D4A-3D227AE6480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AC10633-017D-4C97-9633-EFCD74765592}" type="pres">
      <dgm:prSet presAssocID="{C6089263-A11B-4C19-8251-C432322477F0}" presName="spacer" presStyleCnt="0"/>
      <dgm:spPr/>
    </dgm:pt>
    <dgm:pt modelId="{D3DE8FBB-710A-4954-8EA5-F08C97A92753}" type="pres">
      <dgm:prSet presAssocID="{BEA626E7-B79F-44EF-BEBF-AAF8D711FE4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6D209EC-AA77-4220-A049-99108C0FF7C9}" type="pres">
      <dgm:prSet presAssocID="{8D8E1B73-34DD-45B0-A6AF-89CAD47C3AB8}" presName="spacer" presStyleCnt="0"/>
      <dgm:spPr/>
    </dgm:pt>
    <dgm:pt modelId="{E7DAF9E1-C174-4662-B7EF-DBEC9C34A24D}" type="pres">
      <dgm:prSet presAssocID="{9E0AA90B-4CB3-4DD6-936F-951ACCFE8D2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5EF85511-13A3-40D9-B61F-46EC9A8A9922}" type="presOf" srcId="{1A923C7D-0A46-4976-BE38-E61ACD95F2BD}" destId="{2272979B-0738-4E8F-8C6C-52B2CF2E739D}" srcOrd="0" destOrd="0" presId="urn:microsoft.com/office/officeart/2005/8/layout/vList2"/>
    <dgm:cxn modelId="{93C33B1B-7AFF-4176-9A6E-7AEA50B1A2F3}" type="presOf" srcId="{ABB0F230-4F07-4971-91E0-948015511BD2}" destId="{939A2946-382D-4F53-BF19-CFB9DEC03CA5}" srcOrd="0" destOrd="0" presId="urn:microsoft.com/office/officeart/2005/8/layout/vList2"/>
    <dgm:cxn modelId="{CE0B4225-4AF7-4522-92B3-744801E77FDA}" srcId="{5AD4547A-39ED-4B41-BFD7-EFA5285E3D41}" destId="{9E0AA90B-4CB3-4DD6-936F-951ACCFE8D25}" srcOrd="7" destOrd="0" parTransId="{C9B1FE4C-9653-458F-AC66-2DCC6FDFCE19}" sibTransId="{34B785D3-3E33-4BED-B422-747B6CFB5F7F}"/>
    <dgm:cxn modelId="{0C827225-527A-434A-B509-89AB231B7711}" srcId="{5AD4547A-39ED-4B41-BFD7-EFA5285E3D41}" destId="{A164C3D9-43D7-4AB3-97DB-19EC0113C1A5}" srcOrd="0" destOrd="0" parTransId="{791A7094-3E2F-4D59-AD1A-F3BD81537D88}" sibTransId="{ECA5B8C8-A646-49BD-A62B-39C15E685C72}"/>
    <dgm:cxn modelId="{BB375130-496A-4E4D-8631-04D8AEA15C13}" srcId="{5AD4547A-39ED-4B41-BFD7-EFA5285E3D41}" destId="{95560B14-E13E-4BCB-8294-70E949AED977}" srcOrd="4" destOrd="0" parTransId="{3D3C9C53-46EE-40E9-8B74-334AC082CF57}" sibTransId="{4E152C9A-4FA0-4613-A1D6-09FD743A8D73}"/>
    <dgm:cxn modelId="{7378413A-E8DB-4753-A723-513D7C8E4243}" type="presOf" srcId="{95560B14-E13E-4BCB-8294-70E949AED977}" destId="{B1D0B2FA-3D3D-46A9-A070-43B9B4AB0E54}" srcOrd="0" destOrd="0" presId="urn:microsoft.com/office/officeart/2005/8/layout/vList2"/>
    <dgm:cxn modelId="{5ADBBE46-B8AF-43B1-82A4-EC16E5E61AFD}" type="presOf" srcId="{A164C3D9-43D7-4AB3-97DB-19EC0113C1A5}" destId="{39BD3308-D2EE-4245-AA4C-1B33F1F389FD}" srcOrd="0" destOrd="0" presId="urn:microsoft.com/office/officeart/2005/8/layout/vList2"/>
    <dgm:cxn modelId="{91184947-3A32-4CB4-BE3F-7D5B2C25346B}" type="presOf" srcId="{9E0AA90B-4CB3-4DD6-936F-951ACCFE8D25}" destId="{E7DAF9E1-C174-4662-B7EF-DBEC9C34A24D}" srcOrd="0" destOrd="0" presId="urn:microsoft.com/office/officeart/2005/8/layout/vList2"/>
    <dgm:cxn modelId="{11C4E549-2FE7-4F7A-A9EB-4123191020A5}" type="presOf" srcId="{768ADD47-BF76-4D85-BA0B-250B958D9C0E}" destId="{AAB63EDB-2052-43E2-B406-D3EF0C25B58A}" srcOrd="0" destOrd="0" presId="urn:microsoft.com/office/officeart/2005/8/layout/vList2"/>
    <dgm:cxn modelId="{A75CA04D-4544-4C77-B5A3-60FD31821D58}" srcId="{5AD4547A-39ED-4B41-BFD7-EFA5285E3D41}" destId="{CEC26FB4-20A7-4F8D-8D4A-3D227AE64809}" srcOrd="5" destOrd="0" parTransId="{30491F98-E18F-4B3F-9A03-9C15C0C59C3A}" sibTransId="{C6089263-A11B-4C19-8251-C432322477F0}"/>
    <dgm:cxn modelId="{6C251D9E-4932-4D0F-8767-F3D103C258B7}" srcId="{5AD4547A-39ED-4B41-BFD7-EFA5285E3D41}" destId="{768ADD47-BF76-4D85-BA0B-250B958D9C0E}" srcOrd="1" destOrd="0" parTransId="{DF3160BA-1320-4A71-B916-402C8E2D9EBB}" sibTransId="{F9ABAEEF-733A-493A-BE1B-128A739DB9DA}"/>
    <dgm:cxn modelId="{700465A0-4FB4-4DBE-96B2-C03D52D1176B}" type="presOf" srcId="{BEA626E7-B79F-44EF-BEBF-AAF8D711FE4F}" destId="{D3DE8FBB-710A-4954-8EA5-F08C97A92753}" srcOrd="0" destOrd="0" presId="urn:microsoft.com/office/officeart/2005/8/layout/vList2"/>
    <dgm:cxn modelId="{AB6EC8A3-4A93-42DE-BAF8-0D190281D335}" srcId="{5AD4547A-39ED-4B41-BFD7-EFA5285E3D41}" destId="{1A923C7D-0A46-4976-BE38-E61ACD95F2BD}" srcOrd="2" destOrd="0" parTransId="{33C76CFA-036A-4B68-8934-77719AC72AC3}" sibTransId="{48171D47-50D2-43F5-9509-735B1DF323A4}"/>
    <dgm:cxn modelId="{C3F693A6-1DEA-4D77-9BFF-33892F01C76B}" type="presOf" srcId="{5AD4547A-39ED-4B41-BFD7-EFA5285E3D41}" destId="{E20A8B0A-A6A9-4C6F-9C94-9334BB0869E0}" srcOrd="0" destOrd="0" presId="urn:microsoft.com/office/officeart/2005/8/layout/vList2"/>
    <dgm:cxn modelId="{4B2B31C9-CE7E-46CC-B9A4-7718A506304F}" srcId="{5AD4547A-39ED-4B41-BFD7-EFA5285E3D41}" destId="{BEA626E7-B79F-44EF-BEBF-AAF8D711FE4F}" srcOrd="6" destOrd="0" parTransId="{FE410970-0779-4685-B6A7-10B6FFC066B3}" sibTransId="{8D8E1B73-34DD-45B0-A6AF-89CAD47C3AB8}"/>
    <dgm:cxn modelId="{BFA7FFE6-8015-4972-8646-2C76FE007F93}" srcId="{5AD4547A-39ED-4B41-BFD7-EFA5285E3D41}" destId="{ABB0F230-4F07-4971-91E0-948015511BD2}" srcOrd="3" destOrd="0" parTransId="{09DA6BC3-18DF-4E04-841E-4535F5AEB2FE}" sibTransId="{C579E6E6-229B-418E-B0F0-107B26CC4718}"/>
    <dgm:cxn modelId="{E60CD6F8-D4DB-4D10-BE8D-82F5A4FF3C5D}" type="presOf" srcId="{CEC26FB4-20A7-4F8D-8D4A-3D227AE64809}" destId="{11522334-BC2E-439B-8759-845912C65978}" srcOrd="0" destOrd="0" presId="urn:microsoft.com/office/officeart/2005/8/layout/vList2"/>
    <dgm:cxn modelId="{DBA62B68-18B5-4B02-99FE-9D0431AA4E12}" type="presParOf" srcId="{E20A8B0A-A6A9-4C6F-9C94-9334BB0869E0}" destId="{39BD3308-D2EE-4245-AA4C-1B33F1F389FD}" srcOrd="0" destOrd="0" presId="urn:microsoft.com/office/officeart/2005/8/layout/vList2"/>
    <dgm:cxn modelId="{F0F94737-44CB-4507-9EBC-5C0F53DEE79E}" type="presParOf" srcId="{E20A8B0A-A6A9-4C6F-9C94-9334BB0869E0}" destId="{D145575A-17BD-4451-8B00-9E044B60A1FD}" srcOrd="1" destOrd="0" presId="urn:microsoft.com/office/officeart/2005/8/layout/vList2"/>
    <dgm:cxn modelId="{FE9857F8-F768-48E4-86E9-66D59BE2A5E7}" type="presParOf" srcId="{E20A8B0A-A6A9-4C6F-9C94-9334BB0869E0}" destId="{AAB63EDB-2052-43E2-B406-D3EF0C25B58A}" srcOrd="2" destOrd="0" presId="urn:microsoft.com/office/officeart/2005/8/layout/vList2"/>
    <dgm:cxn modelId="{46524AB2-C8BA-4FF0-94E8-F9EE471EBAB4}" type="presParOf" srcId="{E20A8B0A-A6A9-4C6F-9C94-9334BB0869E0}" destId="{5E859876-6B02-497B-9FF8-42E06615D84A}" srcOrd="3" destOrd="0" presId="urn:microsoft.com/office/officeart/2005/8/layout/vList2"/>
    <dgm:cxn modelId="{0F34F837-3A4D-4F80-9103-B2886F9F9311}" type="presParOf" srcId="{E20A8B0A-A6A9-4C6F-9C94-9334BB0869E0}" destId="{2272979B-0738-4E8F-8C6C-52B2CF2E739D}" srcOrd="4" destOrd="0" presId="urn:microsoft.com/office/officeart/2005/8/layout/vList2"/>
    <dgm:cxn modelId="{1D58C995-B7E4-4571-834C-CDE61E8AE218}" type="presParOf" srcId="{E20A8B0A-A6A9-4C6F-9C94-9334BB0869E0}" destId="{4F8B05D8-EC00-4C27-9D04-819DE9014886}" srcOrd="5" destOrd="0" presId="urn:microsoft.com/office/officeart/2005/8/layout/vList2"/>
    <dgm:cxn modelId="{6406B3A6-7EFE-4F49-92FF-689BAE2EFF2A}" type="presParOf" srcId="{E20A8B0A-A6A9-4C6F-9C94-9334BB0869E0}" destId="{939A2946-382D-4F53-BF19-CFB9DEC03CA5}" srcOrd="6" destOrd="0" presId="urn:microsoft.com/office/officeart/2005/8/layout/vList2"/>
    <dgm:cxn modelId="{8635CBA7-CA50-4DE9-8141-C10E7C74D9A5}" type="presParOf" srcId="{E20A8B0A-A6A9-4C6F-9C94-9334BB0869E0}" destId="{7EF3611F-9AE0-492A-8611-35FDDC669441}" srcOrd="7" destOrd="0" presId="urn:microsoft.com/office/officeart/2005/8/layout/vList2"/>
    <dgm:cxn modelId="{1917B40F-BA04-4865-A9F7-F553FEEB9908}" type="presParOf" srcId="{E20A8B0A-A6A9-4C6F-9C94-9334BB0869E0}" destId="{B1D0B2FA-3D3D-46A9-A070-43B9B4AB0E54}" srcOrd="8" destOrd="0" presId="urn:microsoft.com/office/officeart/2005/8/layout/vList2"/>
    <dgm:cxn modelId="{74036A0B-5267-46A1-97A9-A428CACA7905}" type="presParOf" srcId="{E20A8B0A-A6A9-4C6F-9C94-9334BB0869E0}" destId="{9C9F468B-0A93-418A-BEDA-2B8FCD6E9A88}" srcOrd="9" destOrd="0" presId="urn:microsoft.com/office/officeart/2005/8/layout/vList2"/>
    <dgm:cxn modelId="{A6D8F89D-C080-43EF-8632-7B75C8C602C7}" type="presParOf" srcId="{E20A8B0A-A6A9-4C6F-9C94-9334BB0869E0}" destId="{11522334-BC2E-439B-8759-845912C65978}" srcOrd="10" destOrd="0" presId="urn:microsoft.com/office/officeart/2005/8/layout/vList2"/>
    <dgm:cxn modelId="{11D275DC-9612-4C03-995E-9F2604DFF9A1}" type="presParOf" srcId="{E20A8B0A-A6A9-4C6F-9C94-9334BB0869E0}" destId="{7AC10633-017D-4C97-9633-EFCD74765592}" srcOrd="11" destOrd="0" presId="urn:microsoft.com/office/officeart/2005/8/layout/vList2"/>
    <dgm:cxn modelId="{8AF72F23-0606-4670-BAB4-138D88016F9A}" type="presParOf" srcId="{E20A8B0A-A6A9-4C6F-9C94-9334BB0869E0}" destId="{D3DE8FBB-710A-4954-8EA5-F08C97A92753}" srcOrd="12" destOrd="0" presId="urn:microsoft.com/office/officeart/2005/8/layout/vList2"/>
    <dgm:cxn modelId="{37C131F3-394F-459E-84F0-53648BC46E97}" type="presParOf" srcId="{E20A8B0A-A6A9-4C6F-9C94-9334BB0869E0}" destId="{F6D209EC-AA77-4220-A049-99108C0FF7C9}" srcOrd="13" destOrd="0" presId="urn:microsoft.com/office/officeart/2005/8/layout/vList2"/>
    <dgm:cxn modelId="{C7B85D19-EB6D-417F-85F2-CDDEEB42D713}" type="presParOf" srcId="{E20A8B0A-A6A9-4C6F-9C94-9334BB0869E0}" destId="{E7DAF9E1-C174-4662-B7EF-DBEC9C34A24D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D3308-D2EE-4245-AA4C-1B33F1F389FD}">
      <dsp:nvSpPr>
        <dsp:cNvPr id="0" name=""/>
        <dsp:cNvSpPr/>
      </dsp:nvSpPr>
      <dsp:spPr>
        <a:xfrm>
          <a:off x="0" y="3324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Data is stored in the form of JSON style documents.</a:t>
          </a:r>
          <a:endParaRPr lang="he-IL" sz="1900" kern="1200" dirty="0"/>
        </a:p>
      </dsp:txBody>
      <dsp:txXfrm>
        <a:off x="22789" y="56037"/>
        <a:ext cx="6279234" cy="421252"/>
      </dsp:txXfrm>
    </dsp:sp>
    <dsp:sp modelId="{AAB63EDB-2052-43E2-B406-D3EF0C25B58A}">
      <dsp:nvSpPr>
        <dsp:cNvPr id="0" name=""/>
        <dsp:cNvSpPr/>
      </dsp:nvSpPr>
      <dsp:spPr>
        <a:xfrm>
          <a:off x="0" y="55479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45099"/>
                <a:satOff val="-3351"/>
                <a:lumOff val="4362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45099"/>
                <a:satOff val="-3351"/>
                <a:lumOff val="436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45099"/>
                <a:satOff val="-3351"/>
                <a:lumOff val="436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 dirty="0"/>
            <a:t>Index on any attribute</a:t>
          </a:r>
          <a:endParaRPr lang="he-IL" sz="1900" kern="1200" dirty="0"/>
        </a:p>
      </dsp:txBody>
      <dsp:txXfrm>
        <a:off x="22789" y="577587"/>
        <a:ext cx="6279234" cy="421252"/>
      </dsp:txXfrm>
    </dsp:sp>
    <dsp:sp modelId="{2272979B-0738-4E8F-8C6C-52B2CF2E739D}">
      <dsp:nvSpPr>
        <dsp:cNvPr id="0" name=""/>
        <dsp:cNvSpPr/>
      </dsp:nvSpPr>
      <dsp:spPr>
        <a:xfrm>
          <a:off x="0" y="107634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90198"/>
                <a:satOff val="-6702"/>
                <a:lumOff val="8725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90198"/>
                <a:satOff val="-6702"/>
                <a:lumOff val="8725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90198"/>
                <a:satOff val="-6702"/>
                <a:lumOff val="8725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 dirty="0"/>
            <a:t>Rich queries</a:t>
          </a:r>
          <a:endParaRPr lang="he-IL" sz="1900" kern="1200" dirty="0"/>
        </a:p>
      </dsp:txBody>
      <dsp:txXfrm>
        <a:off x="22789" y="1099137"/>
        <a:ext cx="6279234" cy="421252"/>
      </dsp:txXfrm>
    </dsp:sp>
    <dsp:sp modelId="{939A2946-382D-4F53-BF19-CFB9DEC03CA5}">
      <dsp:nvSpPr>
        <dsp:cNvPr id="0" name=""/>
        <dsp:cNvSpPr/>
      </dsp:nvSpPr>
      <dsp:spPr>
        <a:xfrm>
          <a:off x="0" y="159789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35297"/>
                <a:satOff val="-10053"/>
                <a:lumOff val="13087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135297"/>
                <a:satOff val="-10053"/>
                <a:lumOff val="13087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135297"/>
                <a:satOff val="-10053"/>
                <a:lumOff val="13087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Built to handle big data</a:t>
          </a:r>
          <a:endParaRPr lang="he-IL" sz="1900" kern="1200" dirty="0"/>
        </a:p>
      </dsp:txBody>
      <dsp:txXfrm>
        <a:off x="22789" y="1620687"/>
        <a:ext cx="6279234" cy="421252"/>
      </dsp:txXfrm>
    </dsp:sp>
    <dsp:sp modelId="{B1D0B2FA-3D3D-46A9-A070-43B9B4AB0E54}">
      <dsp:nvSpPr>
        <dsp:cNvPr id="0" name=""/>
        <dsp:cNvSpPr/>
      </dsp:nvSpPr>
      <dsp:spPr>
        <a:xfrm>
          <a:off x="0" y="211944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80396"/>
                <a:satOff val="-13405"/>
                <a:lumOff val="17449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180396"/>
                <a:satOff val="-13405"/>
                <a:lumOff val="1744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180396"/>
                <a:satOff val="-13405"/>
                <a:lumOff val="1744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Schema less</a:t>
          </a:r>
          <a:endParaRPr lang="he-IL" sz="1900" b="0" kern="1200" dirty="0"/>
        </a:p>
      </dsp:txBody>
      <dsp:txXfrm>
        <a:off x="22789" y="2142237"/>
        <a:ext cx="6279234" cy="421252"/>
      </dsp:txXfrm>
    </dsp:sp>
    <dsp:sp modelId="{11522334-BC2E-439B-8759-845912C65978}">
      <dsp:nvSpPr>
        <dsp:cNvPr id="0" name=""/>
        <dsp:cNvSpPr/>
      </dsp:nvSpPr>
      <dsp:spPr>
        <a:xfrm>
          <a:off x="0" y="264099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25495"/>
                <a:satOff val="-16756"/>
                <a:lumOff val="21811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225495"/>
                <a:satOff val="-16756"/>
                <a:lumOff val="2181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225495"/>
                <a:satOff val="-16756"/>
                <a:lumOff val="2181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Ease of scale-out</a:t>
          </a:r>
          <a:endParaRPr lang="he-IL" sz="1900" b="0" kern="1200" dirty="0"/>
        </a:p>
      </dsp:txBody>
      <dsp:txXfrm>
        <a:off x="22789" y="2663787"/>
        <a:ext cx="6279234" cy="421252"/>
      </dsp:txXfrm>
    </dsp:sp>
    <dsp:sp modelId="{D3DE8FBB-710A-4954-8EA5-F08C97A92753}">
      <dsp:nvSpPr>
        <dsp:cNvPr id="0" name=""/>
        <dsp:cNvSpPr/>
      </dsp:nvSpPr>
      <dsp:spPr>
        <a:xfrm>
          <a:off x="0" y="316254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70594"/>
                <a:satOff val="-20107"/>
                <a:lumOff val="26174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270594"/>
                <a:satOff val="-20107"/>
                <a:lumOff val="26174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270594"/>
                <a:satOff val="-20107"/>
                <a:lumOff val="26174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High Speed and Higher Availability</a:t>
          </a:r>
          <a:endParaRPr lang="he-IL" sz="1900" b="0" u="sng" kern="1200" dirty="0"/>
        </a:p>
      </dsp:txBody>
      <dsp:txXfrm>
        <a:off x="22789" y="3185337"/>
        <a:ext cx="6279234" cy="421252"/>
      </dsp:txXfrm>
    </dsp:sp>
    <dsp:sp modelId="{E7DAF9E1-C174-4662-B7EF-DBEC9C34A24D}">
      <dsp:nvSpPr>
        <dsp:cNvPr id="0" name=""/>
        <dsp:cNvSpPr/>
      </dsp:nvSpPr>
      <dsp:spPr>
        <a:xfrm>
          <a:off x="0" y="3684098"/>
          <a:ext cx="6324812" cy="46683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15693"/>
                <a:satOff val="-23458"/>
                <a:lumOff val="30536"/>
                <a:alphaOff val="0"/>
                <a:satMod val="100000"/>
                <a:lumMod val="100000"/>
              </a:schemeClr>
            </a:gs>
            <a:gs pos="50000">
              <a:schemeClr val="accent1">
                <a:shade val="80000"/>
                <a:hueOff val="315693"/>
                <a:satOff val="-23458"/>
                <a:lumOff val="30536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shade val="80000"/>
                <a:hueOff val="315693"/>
                <a:satOff val="-23458"/>
                <a:lumOff val="30536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Easy Environment and a Quick Set-up</a:t>
          </a:r>
          <a:endParaRPr lang="he-IL" sz="1900" b="0" u="sng" kern="1200" dirty="0"/>
        </a:p>
      </dsp:txBody>
      <dsp:txXfrm>
        <a:off x="22789" y="3706887"/>
        <a:ext cx="6279234" cy="42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C5E31F1D-B770-49C1-B052-03886EDEA9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FC43817-FD86-4373-B40E-6CBB542BCD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F96CAFD2-2817-40CD-953A-65B548C39EEE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ח'/חשון/תשפ"ג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612283F-BEA1-4D1A-BA94-FFBA9F1AE0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149D65C-7261-4768-B0C2-68B9FFF06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B316AF9F-6B76-43CD-9905-4BC49EEA19F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92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5BDA6059-6B02-4683-AADD-A99B087C0B3A}" type="datetime1">
              <a:rPr lang="he-IL" smtClean="0"/>
              <a:t>ח'/חשון/תשפ"ג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0DF9688-6BCA-45B0-A938-499B4A6BA31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595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84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2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13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2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56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0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2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2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0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90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1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2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9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4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1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05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8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26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7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00DF9688-6BCA-45B0-A938-499B4A6BA31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9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/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לבן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לבן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לבן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 flipH="1"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מחבר ישר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561706" y="2091263"/>
            <a:ext cx="9068586" cy="2590800"/>
          </a:xfrm>
        </p:spPr>
        <p:txBody>
          <a:bodyPr tIns="45720" bIns="45720" rtlCol="1" anchor="ctr">
            <a:noAutofit/>
          </a:bodyPr>
          <a:lstStyle>
            <a:lvl1pPr algn="ctr" rtl="1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559052" y="4682062"/>
            <a:ext cx="9070848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  <p:sp>
        <p:nvSpPr>
          <p:cNvPr id="20" name="מציין מיקום של תאריך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5"/>
            <a:ext cx="1554480" cy="527213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F12C36E-8862-45A0-939F-EB2E85B5669A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21" name="מציין מיקום של כותרת תחתונה 20"/>
          <p:cNvSpPr>
            <a:spLocks noGrp="1"/>
          </p:cNvSpPr>
          <p:nvPr>
            <p:ph type="ftr" sz="quarter" idx="11"/>
          </p:nvPr>
        </p:nvSpPr>
        <p:spPr>
          <a:xfrm flipH="1">
            <a:off x="4832604" y="5212080"/>
            <a:ext cx="5905500" cy="228600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12"/>
          </p:nvPr>
        </p:nvSpPr>
        <p:spPr>
          <a:xfrm flipH="1">
            <a:off x="1473200" y="5212080"/>
            <a:ext cx="2111881" cy="228600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 hasCustomPrompt="1"/>
          </p:nvPr>
        </p:nvSpPr>
        <p:spPr>
          <a:xfrm flipH="1">
            <a:off x="1066800" y="2103120"/>
            <a:ext cx="10058400" cy="393192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C0BE9AEA-D874-4D07-AB2C-AE6D40D04540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200" y="762000"/>
            <a:ext cx="2362200" cy="5257800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 hasCustomPrompt="1"/>
          </p:nvPr>
        </p:nvSpPr>
        <p:spPr>
          <a:xfrm flipH="1">
            <a:off x="3276600" y="762000"/>
            <a:ext cx="8077200" cy="5257800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ACAE0E0C-27D2-4EDD-BD17-1D5C38021523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>
          <a:xfrm flipH="1">
            <a:off x="1066800" y="2103120"/>
            <a:ext cx="10058400" cy="393192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9B099318-71A7-4064-80DB-4C32F7827C3A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מלבן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מלבן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קבוצה 30"/>
          <p:cNvGrpSpPr/>
          <p:nvPr/>
        </p:nvGrpSpPr>
        <p:grpSpPr>
          <a:xfrm flipH="1"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מחבר ישר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557529" y="2094309"/>
            <a:ext cx="9070848" cy="2587752"/>
          </a:xfrm>
        </p:spPr>
        <p:txBody>
          <a:bodyPr rtlCol="1" anchor="ctr">
            <a:noAutofit/>
          </a:bodyPr>
          <a:lstStyle>
            <a:lvl1pPr algn="ctr" rtl="1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1557528" y="4682062"/>
            <a:ext cx="9070848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5315712" y="1344502"/>
            <a:ext cx="1554480" cy="530352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5CF307-7309-409B-8495-85743B2ADF26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831080" y="5212080"/>
            <a:ext cx="5907024" cy="228600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475232" y="5212080"/>
            <a:ext cx="2112264" cy="228600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370320" y="2103120"/>
            <a:ext cx="475488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066800" y="2103120"/>
            <a:ext cx="475488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C4D621D7-0C82-4DC4-8C7D-D3A238109667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6367272" y="2074334"/>
            <a:ext cx="4754880" cy="640080"/>
          </a:xfrm>
        </p:spPr>
        <p:txBody>
          <a:bodyPr rtlCol="1" anchor="ctr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6367272" y="2755898"/>
            <a:ext cx="4754880" cy="320040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 flipH="1">
            <a:off x="1063752" y="2074334"/>
            <a:ext cx="4754880" cy="640080"/>
          </a:xfrm>
        </p:spPr>
        <p:txBody>
          <a:bodyPr rtlCol="1" anchor="ctr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 hasCustomPrompt="1"/>
          </p:nvPr>
        </p:nvSpPr>
        <p:spPr>
          <a:xfrm flipH="1">
            <a:off x="1063752" y="2756581"/>
            <a:ext cx="4754880" cy="320040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C73CCF70-7269-495D-817C-D988E5E34DF0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D7C99E17-44E2-41FC-83D9-B93FAB0CA54A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rtl="1"/>
            <a:fld id="{36678D84-DCD6-408A-9306-C697F48CDAC2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</a:defRPr>
            </a:lvl1pPr>
          </a:lstStyle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/>
          <p:cNvSpPr/>
          <p:nvPr/>
        </p:nvSpPr>
        <p:spPr>
          <a:xfrm flipH="1">
            <a:off x="3324226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לבן 15"/>
          <p:cNvSpPr/>
          <p:nvPr/>
        </p:nvSpPr>
        <p:spPr>
          <a:xfrm flipH="1">
            <a:off x="3467100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לבן 14"/>
          <p:cNvSpPr/>
          <p:nvPr/>
        </p:nvSpPr>
        <p:spPr>
          <a:xfrm flipH="1">
            <a:off x="245534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464820" y="607392"/>
            <a:ext cx="2430780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>
          <a:xfrm flipH="1">
            <a:off x="3838575" y="704850"/>
            <a:ext cx="7562850" cy="5143500"/>
          </a:xfrm>
        </p:spPr>
        <p:txBody>
          <a:bodyPr rtlCol="1"/>
          <a:lstStyle>
            <a:lvl1pPr algn="r" rtl="1">
              <a:defRPr sz="1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 hasCustomPrompt="1"/>
          </p:nvPr>
        </p:nvSpPr>
        <p:spPr>
          <a:xfrm flipH="1">
            <a:off x="464820" y="2286000"/>
            <a:ext cx="2430780" cy="35052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79FA611-59F5-4B64-9D67-2973F6241DA6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568194" y="6214535"/>
            <a:ext cx="5184648" cy="256032"/>
          </a:xfrm>
        </p:spPr>
        <p:txBody>
          <a:bodyPr rtlCol="1"/>
          <a:lstStyle>
            <a:lvl1pPr algn="ctr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1" name="מלבן 10"/>
          <p:cNvSpPr/>
          <p:nvPr/>
        </p:nvSpPr>
        <p:spPr>
          <a:xfrm flipH="1">
            <a:off x="382694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/>
          <p:cNvSpPr/>
          <p:nvPr/>
        </p:nvSpPr>
        <p:spPr>
          <a:xfrm flipH="1">
            <a:off x="245534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/>
          <p:cNvSpPr/>
          <p:nvPr/>
        </p:nvSpPr>
        <p:spPr>
          <a:xfrm flipH="1">
            <a:off x="382694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463296" y="603504"/>
            <a:ext cx="2432304" cy="1645920"/>
          </a:xfrm>
        </p:spPr>
        <p:txBody>
          <a:bodyPr rtlCol="1" anchor="b">
            <a:noAutofit/>
          </a:bodyPr>
          <a:lstStyle>
            <a:lvl1pPr algn="r" rtl="1">
              <a:defRPr sz="28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3362325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 hasCustomPrompt="1"/>
          </p:nvPr>
        </p:nvSpPr>
        <p:spPr>
          <a:xfrm flipH="1">
            <a:off x="463296" y="2286000"/>
            <a:ext cx="2432304" cy="3502152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59336" y="6214535"/>
            <a:ext cx="2743200" cy="256032"/>
          </a:xfrm>
        </p:spPr>
        <p:txBody>
          <a:bodyPr rtlCol="1"/>
          <a:lstStyle>
            <a:lvl1pPr algn="r" rtl="1"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690520D-7DA3-43C8-A3BC-ED245F70C42B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489960" y="6214535"/>
            <a:ext cx="5212080" cy="256032"/>
          </a:xfrm>
        </p:spPr>
        <p:txBody>
          <a:bodyPr rtlCol="1"/>
          <a:lstStyle>
            <a:lvl1pPr marL="0" algn="ctr" defTabSz="914400" rtl="1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0425" y="6214535"/>
            <a:ext cx="1463040" cy="256032"/>
          </a:xfrm>
        </p:spPr>
        <p:txBody>
          <a:bodyPr rtlCol="1"/>
          <a:lstStyle>
            <a:lvl1pPr algn="l" rtl="1"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מלבן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9059336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00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6EA544D-BCB2-4290-AF77-1609A3685F3B}" type="datetime1">
              <a:rPr lang="he-IL" noProof="0" smtClean="0"/>
              <a:t>ח'/חשון/תשפ"ג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ctr" rtl="1">
              <a:defRPr sz="100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38042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00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r" defTabSz="914400" rtl="1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try/download/community2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EC6478E-E2CB-4E99-6321-6043C47A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8" y="1724721"/>
            <a:ext cx="7986685" cy="227682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9EB00B6-23BD-233A-4BAC-BEEAD2AB9166}"/>
              </a:ext>
            </a:extLst>
          </p:cNvPr>
          <p:cNvSpPr txBox="1"/>
          <p:nvPr/>
        </p:nvSpPr>
        <p:spPr>
          <a:xfrm>
            <a:off x="1996580" y="4081357"/>
            <a:ext cx="8397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442D22"/>
                </a:solidFill>
              </a:rPr>
              <a:t>A source-available cross-platform document-oriented database program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28C4D66-D1B8-55A9-F4E3-DB4779AF4F3C}"/>
              </a:ext>
            </a:extLst>
          </p:cNvPr>
          <p:cNvSpPr txBox="1"/>
          <p:nvPr/>
        </p:nvSpPr>
        <p:spPr>
          <a:xfrm>
            <a:off x="-181580" y="5495361"/>
            <a:ext cx="12192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8E714E"/>
                </a:solidFill>
              </a:rPr>
              <a:t>Created by: David Yakin 2022</a:t>
            </a:r>
            <a:endParaRPr lang="he-IL" dirty="0">
              <a:solidFill>
                <a:srgbClr val="8E714E"/>
              </a:solidFill>
            </a:endParaRPr>
          </a:p>
        </p:txBody>
      </p:sp>
      <p:pic>
        <p:nvPicPr>
          <p:cNvPr id="8" name="תמונה 7" descr="תמונה שמכילה טקסט, שלט&#10;&#10;התיאור נוצר באופן אוטומטי">
            <a:extLst>
              <a:ext uri="{FF2B5EF4-FFF2-40B4-BE49-F238E27FC236}">
                <a16:creationId xmlns:a16="http://schemas.microsoft.com/office/drawing/2014/main" id="{58A486FE-4772-48D6-8E6B-7C0E9773D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67" y="640937"/>
            <a:ext cx="3033586" cy="10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1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08015" y="643465"/>
            <a:ext cx="2239860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5400" dirty="0">
                <a:solidFill>
                  <a:srgbClr val="FFFFFF"/>
                </a:solidFill>
              </a:rPr>
              <a:t>Install</a:t>
            </a:r>
            <a:endParaRPr lang="he-IL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מגן עם v עם מילוי מלא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9991" y="3059105"/>
            <a:ext cx="739788" cy="73978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C25F853-92AA-F727-93CE-7F8394B81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991" y="918803"/>
            <a:ext cx="6559817" cy="51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6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08015" y="643465"/>
            <a:ext cx="2239860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5400" dirty="0">
                <a:solidFill>
                  <a:srgbClr val="FFFFFF"/>
                </a:solidFill>
              </a:rPr>
              <a:t>Finish</a:t>
            </a:r>
            <a:endParaRPr lang="he-IL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דגל מירוץ עם מילוי מלא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9991" y="3059105"/>
            <a:ext cx="739788" cy="73978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9185CEA2-4EBD-C18A-E0A4-E4FF074FC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324" y="966648"/>
            <a:ext cx="6446516" cy="50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1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3A12D7-1F1C-CF98-287D-FE252B3D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529" y="2094309"/>
            <a:ext cx="9070848" cy="2587752"/>
          </a:xfrm>
        </p:spPr>
        <p:txBody>
          <a:bodyPr anchor="ctr">
            <a:normAutofit/>
          </a:bodyPr>
          <a:lstStyle/>
          <a:p>
            <a:r>
              <a:rPr lang="en-US" dirty="0"/>
              <a:t>compass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32C090-7FB9-F501-0D53-992298979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7529" y="4682061"/>
            <a:ext cx="9070848" cy="6208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 interactive tool for querying, optimizing, and analyzing your MongoDB data</a:t>
            </a:r>
            <a:endParaRPr lang="he-IL" sz="1200" dirty="0"/>
          </a:p>
        </p:txBody>
      </p:sp>
      <p:pic>
        <p:nvPicPr>
          <p:cNvPr id="7" name="גרפיקה 6" descr="מצפן מפה קו מיתאר">
            <a:extLst>
              <a:ext uri="{FF2B5EF4-FFF2-40B4-BE49-F238E27FC236}">
                <a16:creationId xmlns:a16="http://schemas.microsoft.com/office/drawing/2014/main" id="{3C154841-B695-F3AE-DE89-3F8CC9910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39736" y="2715208"/>
            <a:ext cx="1165393" cy="11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7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61F887B-A702-06B0-585B-25F187366202}"/>
              </a:ext>
            </a:extLst>
          </p:cNvPr>
          <p:cNvSpPr txBox="1"/>
          <p:nvPr/>
        </p:nvSpPr>
        <p:spPr>
          <a:xfrm>
            <a:off x="7222921" y="1210727"/>
            <a:ext cx="192946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 עריכת </a:t>
            </a:r>
            <a:r>
              <a:rPr lang="en-US" sz="1200" dirty="0"/>
              <a:t>connection string</a:t>
            </a:r>
            <a:endParaRPr lang="he-IL" sz="12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C32C081-D207-AFD8-8E3E-B3B8F9E012ED}"/>
              </a:ext>
            </a:extLst>
          </p:cNvPr>
          <p:cNvSpPr txBox="1"/>
          <p:nvPr/>
        </p:nvSpPr>
        <p:spPr>
          <a:xfrm>
            <a:off x="3698145" y="1326871"/>
            <a:ext cx="147785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1200" dirty="0"/>
              <a:t>connection string</a:t>
            </a:r>
            <a:endParaRPr lang="he-IL" sz="12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FD2F6A5-4E26-821C-8D62-DA636D741443}"/>
              </a:ext>
            </a:extLst>
          </p:cNvPr>
          <p:cNvSpPr txBox="1"/>
          <p:nvPr/>
        </p:nvSpPr>
        <p:spPr>
          <a:xfrm>
            <a:off x="5511567" y="1185668"/>
            <a:ext cx="181202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 הוספת </a:t>
            </a:r>
            <a:r>
              <a:rPr lang="en-US" sz="1200" dirty="0"/>
              <a:t>connection</a:t>
            </a:r>
            <a:r>
              <a:rPr lang="he-IL" sz="1200" dirty="0"/>
              <a:t> למועדפים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495A72C-297B-4A92-DAA7-52847F025F38}"/>
              </a:ext>
            </a:extLst>
          </p:cNvPr>
          <p:cNvSpPr txBox="1"/>
          <p:nvPr/>
        </p:nvSpPr>
        <p:spPr>
          <a:xfrm>
            <a:off x="511970" y="2550253"/>
            <a:ext cx="142686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החיבורים המועדפים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6C182B1-5F87-5854-5EB7-682EFBEE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60" y="1672392"/>
            <a:ext cx="7835318" cy="4637339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9B76D84-F400-E91C-4FD2-8D62873A6939}"/>
              </a:ext>
            </a:extLst>
          </p:cNvPr>
          <p:cNvSpPr txBox="1"/>
          <p:nvPr/>
        </p:nvSpPr>
        <p:spPr>
          <a:xfrm>
            <a:off x="511358" y="2912909"/>
            <a:ext cx="142686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החיבורים האחרונים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420333A-EBB1-13BC-3A9A-1698614CF010}"/>
              </a:ext>
            </a:extLst>
          </p:cNvPr>
          <p:cNvSpPr txBox="1"/>
          <p:nvPr/>
        </p:nvSpPr>
        <p:spPr>
          <a:xfrm>
            <a:off x="385893" y="3285124"/>
            <a:ext cx="167779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תפריט אפשרויות נוספות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4B69883-E3C6-EE9D-0C9F-0723A4C34B6F}"/>
              </a:ext>
            </a:extLst>
          </p:cNvPr>
          <p:cNvSpPr txBox="1"/>
          <p:nvPr/>
        </p:nvSpPr>
        <p:spPr>
          <a:xfrm>
            <a:off x="385893" y="486561"/>
            <a:ext cx="1143419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u="sng" dirty="0"/>
              <a:t>Opening</a:t>
            </a:r>
            <a:r>
              <a:rPr lang="en-US" sz="4000" u="sng" dirty="0"/>
              <a:t> screen</a:t>
            </a:r>
            <a:endParaRPr lang="he-IL" sz="4000" u="sng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00BA1B0-FBEB-7C55-54FF-7FE016F4484B}"/>
              </a:ext>
            </a:extLst>
          </p:cNvPr>
          <p:cNvSpPr txBox="1"/>
          <p:nvPr/>
        </p:nvSpPr>
        <p:spPr>
          <a:xfrm>
            <a:off x="10026240" y="4771001"/>
            <a:ext cx="1759591" cy="16004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 algn="l" rtl="0">
              <a:buFont typeface="Symbol" panose="05050102010706020507" pitchFamily="18" charset="2"/>
              <a:buChar char="!"/>
            </a:pPr>
            <a:r>
              <a:rPr lang="en-US" sz="14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MongoDB Atlas Cluster is a NoSQL Database-as-a-Service offering in the public cloud</a:t>
            </a:r>
            <a:endParaRPr lang="he-IL" sz="1400" b="1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7AAFF3B7-218F-8D25-B0AD-60690B8E16E9}"/>
              </a:ext>
            </a:extLst>
          </p:cNvPr>
          <p:cNvSpPr txBox="1"/>
          <p:nvPr/>
        </p:nvSpPr>
        <p:spPr>
          <a:xfrm>
            <a:off x="385893" y="4523829"/>
            <a:ext cx="1912695" cy="1815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 algn="l" rtl="0">
              <a:buFont typeface="Symbol" panose="05050102010706020507" pitchFamily="18" charset="2"/>
              <a:buChar char="!"/>
            </a:pPr>
            <a:r>
              <a:rPr lang="en-US" sz="14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Connection string a string that specifies information about a data source and the means of connecting to it</a:t>
            </a:r>
            <a:endParaRPr lang="he-IL" sz="1400" b="1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1D885BF-069E-85EF-FB5B-AA43356F0AFB}"/>
              </a:ext>
            </a:extLst>
          </p:cNvPr>
          <p:cNvSpPr txBox="1"/>
          <p:nvPr/>
        </p:nvSpPr>
        <p:spPr>
          <a:xfrm>
            <a:off x="10067136" y="2656378"/>
            <a:ext cx="167779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 ליצירת </a:t>
            </a:r>
            <a:r>
              <a:rPr lang="en-US" sz="1200" dirty="0"/>
              <a:t>Atlas cluster</a:t>
            </a:r>
            <a:endParaRPr lang="he-IL" sz="1200" dirty="0"/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7813FCFE-69CF-7BA8-B5B9-0143329D6B54}"/>
              </a:ext>
            </a:extLst>
          </p:cNvPr>
          <p:cNvCxnSpPr>
            <a:stCxn id="21" idx="1"/>
          </p:cNvCxnSpPr>
          <p:nvPr/>
        </p:nvCxnSpPr>
        <p:spPr>
          <a:xfrm flipH="1">
            <a:off x="9174760" y="2887211"/>
            <a:ext cx="892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1BE9485A-F932-FACC-9D6A-7F61E2BB3D45}"/>
              </a:ext>
            </a:extLst>
          </p:cNvPr>
          <p:cNvCxnSpPr>
            <a:stCxn id="3" idx="2"/>
          </p:cNvCxnSpPr>
          <p:nvPr/>
        </p:nvCxnSpPr>
        <p:spPr>
          <a:xfrm flipH="1">
            <a:off x="7793372" y="1672392"/>
            <a:ext cx="394284" cy="95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4787B6AD-E181-8B54-663F-C31962D28972}"/>
              </a:ext>
            </a:extLst>
          </p:cNvPr>
          <p:cNvCxnSpPr>
            <a:stCxn id="9" idx="2"/>
          </p:cNvCxnSpPr>
          <p:nvPr/>
        </p:nvCxnSpPr>
        <p:spPr>
          <a:xfrm>
            <a:off x="6417578" y="1647333"/>
            <a:ext cx="1057013" cy="66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A65ECB3D-C799-010B-C8F3-D653E397143A}"/>
              </a:ext>
            </a:extLst>
          </p:cNvPr>
          <p:cNvCxnSpPr>
            <a:stCxn id="4" idx="2"/>
          </p:cNvCxnSpPr>
          <p:nvPr/>
        </p:nvCxnSpPr>
        <p:spPr>
          <a:xfrm flipH="1">
            <a:off x="4398629" y="1603870"/>
            <a:ext cx="38446" cy="122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7A3FEB26-6E3C-1220-514C-F016EB2772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38838" y="2688753"/>
            <a:ext cx="273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D8018CC7-75DD-3E82-A0C5-323C8FED278C}"/>
              </a:ext>
            </a:extLst>
          </p:cNvPr>
          <p:cNvCxnSpPr>
            <a:stCxn id="15" idx="3"/>
          </p:cNvCxnSpPr>
          <p:nvPr/>
        </p:nvCxnSpPr>
        <p:spPr>
          <a:xfrm>
            <a:off x="1938226" y="3051409"/>
            <a:ext cx="273955" cy="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27059FBF-E2C0-0A90-54BC-FE33F9C84FBF}"/>
              </a:ext>
            </a:extLst>
          </p:cNvPr>
          <p:cNvCxnSpPr>
            <a:stCxn id="16" idx="3"/>
          </p:cNvCxnSpPr>
          <p:nvPr/>
        </p:nvCxnSpPr>
        <p:spPr>
          <a:xfrm>
            <a:off x="2063691" y="3423624"/>
            <a:ext cx="1825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99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61F887B-A702-06B0-585B-25F187366202}"/>
              </a:ext>
            </a:extLst>
          </p:cNvPr>
          <p:cNvSpPr txBox="1"/>
          <p:nvPr/>
        </p:nvSpPr>
        <p:spPr>
          <a:xfrm>
            <a:off x="6545003" y="1377911"/>
            <a:ext cx="70467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ביצועים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C32C081-D207-AFD8-8E3E-B3B8F9E012ED}"/>
              </a:ext>
            </a:extLst>
          </p:cNvPr>
          <p:cNvSpPr txBox="1"/>
          <p:nvPr/>
        </p:nvSpPr>
        <p:spPr>
          <a:xfrm>
            <a:off x="4011536" y="1358523"/>
            <a:ext cx="144290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השאילתות שביצעתי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FD2F6A5-4E26-821C-8D62-DA636D741443}"/>
              </a:ext>
            </a:extLst>
          </p:cNvPr>
          <p:cNvSpPr txBox="1"/>
          <p:nvPr/>
        </p:nvSpPr>
        <p:spPr>
          <a:xfrm>
            <a:off x="5454439" y="1377911"/>
            <a:ext cx="105701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מאגרי המידע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495A72C-297B-4A92-DAA7-52847F025F38}"/>
              </a:ext>
            </a:extLst>
          </p:cNvPr>
          <p:cNvSpPr txBox="1"/>
          <p:nvPr/>
        </p:nvSpPr>
        <p:spPr>
          <a:xfrm>
            <a:off x="628806" y="2582138"/>
            <a:ext cx="142686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החיבורים המועדפים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4B69883-E3C6-EE9D-0C9F-0723A4C34B6F}"/>
              </a:ext>
            </a:extLst>
          </p:cNvPr>
          <p:cNvSpPr txBox="1"/>
          <p:nvPr/>
        </p:nvSpPr>
        <p:spPr>
          <a:xfrm>
            <a:off x="385893" y="486561"/>
            <a:ext cx="114341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u="sng" dirty="0"/>
              <a:t>My Queries</a:t>
            </a:r>
            <a:endParaRPr lang="he-IL" sz="4000" u="sng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1D885BF-069E-85EF-FB5B-AA43356F0AFB}"/>
              </a:ext>
            </a:extLst>
          </p:cNvPr>
          <p:cNvSpPr txBox="1"/>
          <p:nvPr/>
        </p:nvSpPr>
        <p:spPr>
          <a:xfrm>
            <a:off x="10008413" y="5859332"/>
            <a:ext cx="181167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הרחבת תפריט תחתון לביצוע שאילתות באמצעות קוד לשרת</a:t>
            </a:r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7A3FEB26-6E3C-1220-514C-F016EB27727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55674" y="2720637"/>
            <a:ext cx="3731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0C63E9C8-6111-D049-7F2F-10EE3BD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" t="1357" r="2133" b="2456"/>
          <a:stretch/>
        </p:blipFill>
        <p:spPr>
          <a:xfrm>
            <a:off x="2465176" y="1681609"/>
            <a:ext cx="7275628" cy="464269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0815816-8818-7675-6B65-409265F35623}"/>
              </a:ext>
            </a:extLst>
          </p:cNvPr>
          <p:cNvSpPr txBox="1"/>
          <p:nvPr/>
        </p:nvSpPr>
        <p:spPr>
          <a:xfrm>
            <a:off x="2428840" y="1185935"/>
            <a:ext cx="158269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 הרחבה וצמצום תפריט ניווט צידי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A50DE09-5784-8594-36F0-A15AB936AB73}"/>
              </a:ext>
            </a:extLst>
          </p:cNvPr>
          <p:cNvSpPr txBox="1"/>
          <p:nvPr/>
        </p:nvSpPr>
        <p:spPr>
          <a:xfrm>
            <a:off x="629135" y="2147111"/>
            <a:ext cx="142686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 טעינה מחדש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5790929-2D9B-E0E3-5CCA-D1710F593EAC}"/>
              </a:ext>
            </a:extLst>
          </p:cNvPr>
          <p:cNvSpPr txBox="1"/>
          <p:nvPr/>
        </p:nvSpPr>
        <p:spPr>
          <a:xfrm>
            <a:off x="975114" y="5041465"/>
            <a:ext cx="1055652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מאגרי המידע</a:t>
            </a:r>
          </a:p>
        </p:txBody>
      </p:sp>
      <p:sp>
        <p:nvSpPr>
          <p:cNvPr id="11" name="סוגר מסולסל שמאלי 10">
            <a:extLst>
              <a:ext uri="{FF2B5EF4-FFF2-40B4-BE49-F238E27FC236}">
                <a16:creationId xmlns:a16="http://schemas.microsoft.com/office/drawing/2014/main" id="{CA542620-D699-1EDF-EB36-2495426F7459}"/>
              </a:ext>
            </a:extLst>
          </p:cNvPr>
          <p:cNvSpPr/>
          <p:nvPr/>
        </p:nvSpPr>
        <p:spPr>
          <a:xfrm>
            <a:off x="2104381" y="4788711"/>
            <a:ext cx="213565" cy="782509"/>
          </a:xfrm>
          <a:prstGeom prst="leftBrace">
            <a:avLst>
              <a:gd name="adj1" fmla="val 8333"/>
              <a:gd name="adj2" fmla="val 5107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351E53A-BAD3-52E2-7B11-6CA39B1C4D4A}"/>
              </a:ext>
            </a:extLst>
          </p:cNvPr>
          <p:cNvSpPr txBox="1"/>
          <p:nvPr/>
        </p:nvSpPr>
        <p:spPr>
          <a:xfrm>
            <a:off x="1000022" y="4467938"/>
            <a:ext cx="1055652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פילטור מידע</a:t>
            </a:r>
          </a:p>
        </p:txBody>
      </p:sp>
      <p:cxnSp>
        <p:nvCxnSpPr>
          <p:cNvPr id="24" name="מחבר: מרפקי 23">
            <a:extLst>
              <a:ext uri="{FF2B5EF4-FFF2-40B4-BE49-F238E27FC236}">
                <a16:creationId xmlns:a16="http://schemas.microsoft.com/office/drawing/2014/main" id="{BA80573C-C074-35A7-093F-8AEEA2307EC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56003" y="2285611"/>
            <a:ext cx="2096547" cy="138499"/>
          </a:xfrm>
          <a:prstGeom prst="bentConnector3">
            <a:avLst>
              <a:gd name="adj1" fmla="val 100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72ED4B46-4F25-33D9-99AC-A0D1D901C998}"/>
              </a:ext>
            </a:extLst>
          </p:cNvPr>
          <p:cNvCxnSpPr>
            <a:stCxn id="13" idx="3"/>
          </p:cNvCxnSpPr>
          <p:nvPr/>
        </p:nvCxnSpPr>
        <p:spPr>
          <a:xfrm flipV="1">
            <a:off x="2055674" y="4606437"/>
            <a:ext cx="3731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61B2277E-8281-A8C8-3ECE-C975898797B7}"/>
              </a:ext>
            </a:extLst>
          </p:cNvPr>
          <p:cNvCxnSpPr>
            <a:stCxn id="6" idx="2"/>
          </p:cNvCxnSpPr>
          <p:nvPr/>
        </p:nvCxnSpPr>
        <p:spPr>
          <a:xfrm>
            <a:off x="3220188" y="1647600"/>
            <a:ext cx="1033030" cy="4995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C03CFC22-BDC4-AC5C-3F6A-5B265A3CF3DC}"/>
              </a:ext>
            </a:extLst>
          </p:cNvPr>
          <p:cNvCxnSpPr>
            <a:stCxn id="4" idx="2"/>
          </p:cNvCxnSpPr>
          <p:nvPr/>
        </p:nvCxnSpPr>
        <p:spPr>
          <a:xfrm flipH="1">
            <a:off x="4732987" y="1635522"/>
            <a:ext cx="1" cy="49924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CB041AAC-54F1-3F94-032B-9BE48670C1A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646998" y="1654910"/>
            <a:ext cx="335948" cy="46777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2851D5C-8C85-0A60-CC97-B96F10962B82}"/>
              </a:ext>
            </a:extLst>
          </p:cNvPr>
          <p:cNvCxnSpPr>
            <a:stCxn id="3" idx="2"/>
          </p:cNvCxnSpPr>
          <p:nvPr/>
        </p:nvCxnSpPr>
        <p:spPr>
          <a:xfrm flipH="1">
            <a:off x="6511452" y="1654910"/>
            <a:ext cx="385890" cy="47985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0682EE79-68B5-F8F0-3F68-B7AEFC3C87D3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740805" y="6182497"/>
            <a:ext cx="2676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3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61F887B-A702-06B0-585B-25F187366202}"/>
              </a:ext>
            </a:extLst>
          </p:cNvPr>
          <p:cNvSpPr txBox="1"/>
          <p:nvPr/>
        </p:nvSpPr>
        <p:spPr>
          <a:xfrm>
            <a:off x="8180466" y="1358523"/>
            <a:ext cx="144290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פילטור מאגרי המידע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C32C081-D207-AFD8-8E3E-B3B8F9E012ED}"/>
              </a:ext>
            </a:extLst>
          </p:cNvPr>
          <p:cNvSpPr txBox="1"/>
          <p:nvPr/>
        </p:nvSpPr>
        <p:spPr>
          <a:xfrm>
            <a:off x="3175932" y="1303212"/>
            <a:ext cx="1589015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1200" dirty="0"/>
              <a:t>יצירת מאגר מידע חדש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FD2F6A5-4E26-821C-8D62-DA636D741443}"/>
              </a:ext>
            </a:extLst>
          </p:cNvPr>
          <p:cNvSpPr txBox="1"/>
          <p:nvPr/>
        </p:nvSpPr>
        <p:spPr>
          <a:xfrm>
            <a:off x="5045977" y="1303212"/>
            <a:ext cx="105701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כפתורי תצוגה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495A72C-297B-4A92-DAA7-52847F025F38}"/>
              </a:ext>
            </a:extLst>
          </p:cNvPr>
          <p:cNvSpPr txBox="1"/>
          <p:nvPr/>
        </p:nvSpPr>
        <p:spPr>
          <a:xfrm>
            <a:off x="629135" y="2912834"/>
            <a:ext cx="204500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מידע דיפולטיבי של מנהל  לא נוגעים בו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4B69883-E3C6-EE9D-0C9F-0723A4C34B6F}"/>
              </a:ext>
            </a:extLst>
          </p:cNvPr>
          <p:cNvSpPr txBox="1"/>
          <p:nvPr/>
        </p:nvSpPr>
        <p:spPr>
          <a:xfrm>
            <a:off x="385893" y="486561"/>
            <a:ext cx="114341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u="sng" dirty="0"/>
              <a:t>Databases</a:t>
            </a:r>
            <a:endParaRPr lang="he-IL" sz="4000" u="sng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1D885BF-069E-85EF-FB5B-AA43356F0AFB}"/>
              </a:ext>
            </a:extLst>
          </p:cNvPr>
          <p:cNvSpPr txBox="1"/>
          <p:nvPr/>
        </p:nvSpPr>
        <p:spPr>
          <a:xfrm>
            <a:off x="9890977" y="2820501"/>
            <a:ext cx="1811675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האוספים במאגר המידע</a:t>
            </a:r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7A3FEB26-6E3C-1220-514C-F016EB2772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74143" y="3143667"/>
            <a:ext cx="42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5790929-2D9B-E0E3-5CCA-D1710F593EAC}"/>
              </a:ext>
            </a:extLst>
          </p:cNvPr>
          <p:cNvSpPr txBox="1"/>
          <p:nvPr/>
        </p:nvSpPr>
        <p:spPr>
          <a:xfrm>
            <a:off x="1109553" y="5284410"/>
            <a:ext cx="145372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מידע לוקאלי גם בו לא נוגעים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351E53A-BAD3-52E2-7B11-6CA39B1C4D4A}"/>
              </a:ext>
            </a:extLst>
          </p:cNvPr>
          <p:cNvSpPr txBox="1"/>
          <p:nvPr/>
        </p:nvSpPr>
        <p:spPr>
          <a:xfrm>
            <a:off x="746619" y="4467938"/>
            <a:ext cx="185396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מידע של קונפיגורציות גם בו לא נוגעים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72ED4B46-4F25-33D9-99AC-A0D1D901C99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600586" y="4698771"/>
            <a:ext cx="501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7381119-F234-D574-B030-734D99E0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35" y="1688979"/>
            <a:ext cx="6538128" cy="4583100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C431F0AC-E986-6162-A735-25C9B906F399}"/>
              </a:ext>
            </a:extLst>
          </p:cNvPr>
          <p:cNvSpPr txBox="1"/>
          <p:nvPr/>
        </p:nvSpPr>
        <p:spPr>
          <a:xfrm>
            <a:off x="820176" y="3664954"/>
            <a:ext cx="185396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מידע של האפליקציה אותו ניתן לשנות</a:t>
            </a:r>
          </a:p>
        </p:txBody>
      </p: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7FD58AD1-06E3-2026-EE6F-5F910CCC72F3}"/>
              </a:ext>
            </a:extLst>
          </p:cNvPr>
          <p:cNvCxnSpPr>
            <a:stCxn id="23" idx="3"/>
          </p:cNvCxnSpPr>
          <p:nvPr/>
        </p:nvCxnSpPr>
        <p:spPr>
          <a:xfrm flipV="1">
            <a:off x="2674143" y="3895786"/>
            <a:ext cx="42784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57AB510F-F6B0-094C-1414-3C22C0E89ABF}"/>
              </a:ext>
            </a:extLst>
          </p:cNvPr>
          <p:cNvSpPr txBox="1"/>
          <p:nvPr/>
        </p:nvSpPr>
        <p:spPr>
          <a:xfrm>
            <a:off x="9890977" y="4367520"/>
            <a:ext cx="181167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מספר </a:t>
            </a:r>
            <a:r>
              <a:rPr lang="en-US" sz="1200" dirty="0"/>
              <a:t>indexes</a:t>
            </a:r>
            <a:r>
              <a:rPr lang="he-IL" sz="1200" dirty="0"/>
              <a:t> במאגר המידע</a:t>
            </a:r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83317757-CD92-1F82-C088-770ECB21315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63280" y="5515243"/>
            <a:ext cx="538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466D06A8-C4B1-14F0-B136-42DF7FCB9E11}"/>
              </a:ext>
            </a:extLst>
          </p:cNvPr>
          <p:cNvCxnSpPr>
            <a:stCxn id="4" idx="2"/>
          </p:cNvCxnSpPr>
          <p:nvPr/>
        </p:nvCxnSpPr>
        <p:spPr>
          <a:xfrm flipH="1">
            <a:off x="3959604" y="1580211"/>
            <a:ext cx="10836" cy="82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52E4D935-A652-9EB9-5EB2-9EF42F3A98B7}"/>
              </a:ext>
            </a:extLst>
          </p:cNvPr>
          <p:cNvCxnSpPr>
            <a:stCxn id="9" idx="2"/>
          </p:cNvCxnSpPr>
          <p:nvPr/>
        </p:nvCxnSpPr>
        <p:spPr>
          <a:xfrm flipH="1">
            <a:off x="5016617" y="1580211"/>
            <a:ext cx="557867" cy="82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39BF3762-3BD1-3E10-8704-50A5D0C122B6}"/>
              </a:ext>
            </a:extLst>
          </p:cNvPr>
          <p:cNvCxnSpPr>
            <a:stCxn id="3" idx="2"/>
          </p:cNvCxnSpPr>
          <p:nvPr/>
        </p:nvCxnSpPr>
        <p:spPr>
          <a:xfrm flipH="1">
            <a:off x="8900719" y="1635522"/>
            <a:ext cx="1199" cy="71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: מרפקי 46">
            <a:extLst>
              <a:ext uri="{FF2B5EF4-FFF2-40B4-BE49-F238E27FC236}">
                <a16:creationId xmlns:a16="http://schemas.microsoft.com/office/drawing/2014/main" id="{ED5B1061-F2AC-E85B-7473-1E4321D0AC82}"/>
              </a:ext>
            </a:extLst>
          </p:cNvPr>
          <p:cNvCxnSpPr>
            <a:stCxn id="21" idx="1"/>
          </p:cNvCxnSpPr>
          <p:nvPr/>
        </p:nvCxnSpPr>
        <p:spPr>
          <a:xfrm rot="10800000" flipV="1">
            <a:off x="5494789" y="2959000"/>
            <a:ext cx="4396188" cy="138499"/>
          </a:xfrm>
          <a:prstGeom prst="bentConnector3">
            <a:avLst>
              <a:gd name="adj1" fmla="val 99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: מרפקי 50">
            <a:extLst>
              <a:ext uri="{FF2B5EF4-FFF2-40B4-BE49-F238E27FC236}">
                <a16:creationId xmlns:a16="http://schemas.microsoft.com/office/drawing/2014/main" id="{E0447F5A-26B2-BD01-E88B-598049E682A8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7139031" y="4598352"/>
            <a:ext cx="2751946" cy="125201"/>
          </a:xfrm>
          <a:prstGeom prst="bentConnector3">
            <a:avLst>
              <a:gd name="adj1" fmla="val 100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264D4E97-2090-E894-253B-E13AA31F803C}"/>
              </a:ext>
            </a:extLst>
          </p:cNvPr>
          <p:cNvSpPr txBox="1"/>
          <p:nvPr/>
        </p:nvSpPr>
        <p:spPr>
          <a:xfrm>
            <a:off x="1439801" y="2056566"/>
            <a:ext cx="1230882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תפריט ניווט עליון</a:t>
            </a:r>
          </a:p>
        </p:txBody>
      </p: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D79860BF-05DB-D901-0BE4-5A67F7F900AC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2670683" y="2195066"/>
            <a:ext cx="43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9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495A72C-297B-4A92-DAA7-52847F025F38}"/>
              </a:ext>
            </a:extLst>
          </p:cNvPr>
          <p:cNvSpPr txBox="1"/>
          <p:nvPr/>
        </p:nvSpPr>
        <p:spPr>
          <a:xfrm>
            <a:off x="1001751" y="2765790"/>
            <a:ext cx="166746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פעולות על מאגר המידע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4B69883-E3C6-EE9D-0C9F-0723A4C34B6F}"/>
              </a:ext>
            </a:extLst>
          </p:cNvPr>
          <p:cNvSpPr txBox="1"/>
          <p:nvPr/>
        </p:nvSpPr>
        <p:spPr>
          <a:xfrm>
            <a:off x="385893" y="486561"/>
            <a:ext cx="114341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u="sng" dirty="0"/>
              <a:t>Performance</a:t>
            </a:r>
            <a:endParaRPr lang="he-IL" sz="4000" u="sng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1D885BF-069E-85EF-FB5B-AA43356F0AFB}"/>
              </a:ext>
            </a:extLst>
          </p:cNvPr>
          <p:cNvSpPr txBox="1"/>
          <p:nvPr/>
        </p:nvSpPr>
        <p:spPr>
          <a:xfrm>
            <a:off x="10077181" y="2673457"/>
            <a:ext cx="144290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המידע לבדיקה</a:t>
            </a:r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7A3FEB26-6E3C-1220-514C-F016EB2772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69215" y="2904290"/>
            <a:ext cx="42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5790929-2D9B-E0E3-5CCA-D1710F593EAC}"/>
              </a:ext>
            </a:extLst>
          </p:cNvPr>
          <p:cNvSpPr txBox="1"/>
          <p:nvPr/>
        </p:nvSpPr>
        <p:spPr>
          <a:xfrm>
            <a:off x="2027044" y="5501755"/>
            <a:ext cx="549393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זיכרון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351E53A-BAD3-52E2-7B11-6CA39B1C4D4A}"/>
              </a:ext>
            </a:extLst>
          </p:cNvPr>
          <p:cNvSpPr txBox="1"/>
          <p:nvPr/>
        </p:nvSpPr>
        <p:spPr>
          <a:xfrm>
            <a:off x="1941899" y="4576223"/>
            <a:ext cx="6711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רשת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72ED4B46-4F25-33D9-99AC-A0D1D901C99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613017" y="4714723"/>
            <a:ext cx="501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C431F0AC-E986-6162-A735-25C9B906F399}"/>
              </a:ext>
            </a:extLst>
          </p:cNvPr>
          <p:cNvSpPr txBox="1"/>
          <p:nvPr/>
        </p:nvSpPr>
        <p:spPr>
          <a:xfrm>
            <a:off x="815513" y="3591858"/>
            <a:ext cx="185396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מאגר מידע של האפליקציה אותו ניתן לשנות</a:t>
            </a:r>
          </a:p>
        </p:txBody>
      </p: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7FD58AD1-06E3-2026-EE6F-5F910CCC72F3}"/>
              </a:ext>
            </a:extLst>
          </p:cNvPr>
          <p:cNvCxnSpPr>
            <a:stCxn id="23" idx="3"/>
          </p:cNvCxnSpPr>
          <p:nvPr/>
        </p:nvCxnSpPr>
        <p:spPr>
          <a:xfrm flipV="1">
            <a:off x="2669480" y="3822690"/>
            <a:ext cx="42784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57AB510F-F6B0-094C-1414-3C22C0E89ABF}"/>
              </a:ext>
            </a:extLst>
          </p:cNvPr>
          <p:cNvSpPr txBox="1"/>
          <p:nvPr/>
        </p:nvSpPr>
        <p:spPr>
          <a:xfrm>
            <a:off x="10100132" y="4444854"/>
            <a:ext cx="157396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תהליכים שמאיטים את מאגר המידע</a:t>
            </a:r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83317757-CD92-1F82-C088-770ECB21315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76437" y="5640255"/>
            <a:ext cx="55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264D4E97-2090-E894-253B-E13AA31F803C}"/>
              </a:ext>
            </a:extLst>
          </p:cNvPr>
          <p:cNvSpPr txBox="1"/>
          <p:nvPr/>
        </p:nvSpPr>
        <p:spPr>
          <a:xfrm>
            <a:off x="1382135" y="1698677"/>
            <a:ext cx="123088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1200" dirty="0"/>
              <a:t>עצירת בדיקת הביצועים</a:t>
            </a:r>
          </a:p>
        </p:txBody>
      </p: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D79860BF-05DB-D901-0BE4-5A67F7F900AC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2613017" y="1929510"/>
            <a:ext cx="4831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2432EA7B-5EBF-C651-99F5-ED4371B7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84" y="1132892"/>
            <a:ext cx="6369001" cy="5238547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00B0301D-6479-6E80-53E3-2443FDBBD64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74586" y="2811956"/>
            <a:ext cx="5025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9D8FA62E-95C1-D220-EFBE-08698C70858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522785" y="4675687"/>
            <a:ext cx="5773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3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828372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2" name="קבוצה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88789" y="1267730"/>
              <a:ext cx="1567331" cy="645295"/>
              <a:chOff x="5978723" y="1386268"/>
              <a:chExt cx="1567331" cy="645295"/>
            </a:xfrm>
          </p:grpSpPr>
          <p:cxnSp>
            <p:nvCxnSpPr>
              <p:cNvPr id="23" name="מחבר ישר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7546054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978723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מחבר ישר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978723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תמונה 4" descr="תמונה שמכילה חוץ, ירוק, צמח&#10;&#10;התיאור נוצר באופן אוטומטי">
            <a:extLst>
              <a:ext uri="{FF2B5EF4-FFF2-40B4-BE49-F238E27FC236}">
                <a16:creationId xmlns:a16="http://schemas.microsoft.com/office/drawing/2014/main" id="{5EDE4C7B-A699-951E-8314-0C41DED3E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15413"/>
          <a:stretch/>
        </p:blipFill>
        <p:spPr>
          <a:xfrm>
            <a:off x="-1" y="0"/>
            <a:ext cx="12192000" cy="6944072"/>
          </a:xfrm>
          <a:prstGeom prst="rect">
            <a:avLst/>
          </a:prstGeom>
        </p:spPr>
      </p:pic>
      <p:sp>
        <p:nvSpPr>
          <p:cNvPr id="27" name="מלבן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61706" y="2091263"/>
            <a:ext cx="9068586" cy="1883323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en-US" dirty="0"/>
              <a:t>New database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559052" y="3974586"/>
            <a:ext cx="9070848" cy="1164677"/>
          </a:xfrm>
        </p:spPr>
        <p:txBody>
          <a:bodyPr vert="horz" lIns="91440" tIns="45720" rIns="91440" bIns="45720" rtlCol="1">
            <a:normAutofit/>
          </a:bodyPr>
          <a:lstStyle/>
          <a:p>
            <a:pPr rtl="1">
              <a:spcBef>
                <a:spcPts val="0"/>
              </a:spcBef>
            </a:pPr>
            <a:r>
              <a:rPr lang="he-IL" spc="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יצירת מאגר מידע חדש אוספים ומסמכים בתוכו באמצעות </a:t>
            </a:r>
            <a:r>
              <a:rPr lang="en-US" spc="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compass</a:t>
            </a:r>
            <a:endParaRPr lang="he-IL" spc="8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 ישר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607392"/>
            <a:ext cx="243078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Databases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" y="2286000"/>
            <a:ext cx="2430780" cy="1076325"/>
          </a:xfrm>
        </p:spPr>
        <p:txBody>
          <a:bodyPr/>
          <a:lstStyle/>
          <a:p>
            <a:r>
              <a:rPr lang="he-IL" dirty="0"/>
              <a:t>לחיצה על כפתור </a:t>
            </a:r>
            <a:r>
              <a:rPr lang="en-US" dirty="0"/>
              <a:t>Create database</a:t>
            </a:r>
            <a:r>
              <a:rPr lang="he-IL" dirty="0"/>
              <a:t> יפתח לי חלון קופץ בו אוכל ליצור מאגר מידע חדש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BB78BC2-CB15-6A42-9C02-E61A122A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9" y="990392"/>
            <a:ext cx="7923529" cy="4877216"/>
          </a:xfrm>
          <a:prstGeom prst="rect">
            <a:avLst/>
          </a:prstGeom>
        </p:spPr>
      </p:pic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C342C21F-B8D0-4EF2-B49D-1AB5CBBC5F8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895600" y="2066925"/>
            <a:ext cx="1219200" cy="757238"/>
          </a:xfrm>
          <a:prstGeom prst="bentConnector3">
            <a:avLst>
              <a:gd name="adj1" fmla="val 289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3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45" y="1036017"/>
            <a:ext cx="243078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Create Database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0035" y="2771775"/>
            <a:ext cx="2743200" cy="2438400"/>
          </a:xfrm>
        </p:spPr>
        <p:txBody>
          <a:bodyPr>
            <a:normAutofit/>
          </a:bodyPr>
          <a:lstStyle/>
          <a:p>
            <a:r>
              <a:rPr lang="he-IL" dirty="0"/>
              <a:t>על מנת ליצור מאגר מידע חדש: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יש להזין בטופס שנפתח את שם מאגר המידע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יש להזין את שם האוסף הראשון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ללחוץ על כפתור </a:t>
            </a:r>
            <a:r>
              <a:rPr lang="en-US" dirty="0"/>
              <a:t>Create Database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B14DF85-11D9-1383-BDD7-83809972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48" y="809647"/>
            <a:ext cx="8003627" cy="5105355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C6AC7BE0-8DDC-AB8D-47FD-58C701E2A9A7}"/>
              </a:ext>
            </a:extLst>
          </p:cNvPr>
          <p:cNvCxnSpPr/>
          <p:nvPr/>
        </p:nvCxnSpPr>
        <p:spPr>
          <a:xfrm>
            <a:off x="2933700" y="3267075"/>
            <a:ext cx="2524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: מרפקי 9">
            <a:extLst>
              <a:ext uri="{FF2B5EF4-FFF2-40B4-BE49-F238E27FC236}">
                <a16:creationId xmlns:a16="http://schemas.microsoft.com/office/drawing/2014/main" id="{E8451549-1617-AD46-E868-CB54D16257D6}"/>
              </a:ext>
            </a:extLst>
          </p:cNvPr>
          <p:cNvCxnSpPr/>
          <p:nvPr/>
        </p:nvCxnSpPr>
        <p:spPr>
          <a:xfrm flipV="1">
            <a:off x="2867025" y="3733800"/>
            <a:ext cx="2581275" cy="104775"/>
          </a:xfrm>
          <a:prstGeom prst="bentConnector3">
            <a:avLst>
              <a:gd name="adj1" fmla="val 14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: מרפקי 12">
            <a:extLst>
              <a:ext uri="{FF2B5EF4-FFF2-40B4-BE49-F238E27FC236}">
                <a16:creationId xmlns:a16="http://schemas.microsoft.com/office/drawing/2014/main" id="{A9DA26A1-5A23-9686-A433-85BC90174D8D}"/>
              </a:ext>
            </a:extLst>
          </p:cNvPr>
          <p:cNvCxnSpPr/>
          <p:nvPr/>
        </p:nvCxnSpPr>
        <p:spPr>
          <a:xfrm>
            <a:off x="2933700" y="4410075"/>
            <a:ext cx="6172200" cy="20002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5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3A12D7-1F1C-CF98-287D-FE252B3D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529" y="2094309"/>
            <a:ext cx="9070848" cy="2587752"/>
          </a:xfrm>
        </p:spPr>
        <p:txBody>
          <a:bodyPr anchor="ctr">
            <a:normAutofit/>
          </a:bodyPr>
          <a:lstStyle/>
          <a:p>
            <a:r>
              <a:rPr lang="en-US" dirty="0"/>
              <a:t>definition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32C090-7FB9-F501-0D53-992298979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7529" y="4527547"/>
            <a:ext cx="9070848" cy="77541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 source-available cross-platform document-oriented database program. Classified as a NoSQL database program, MongoDB uses JSON-like documents with optional schemas</a:t>
            </a:r>
          </a:p>
          <a:p>
            <a:pPr>
              <a:lnSpc>
                <a:spcPct val="90000"/>
              </a:lnSpc>
            </a:pPr>
            <a:endParaRPr lang="he-IL" sz="1200" dirty="0"/>
          </a:p>
        </p:txBody>
      </p:sp>
      <p:pic>
        <p:nvPicPr>
          <p:cNvPr id="7" name="גרפיקה 6" descr="גלגל שיניים יחיד קו מיתאר">
            <a:extLst>
              <a:ext uri="{FF2B5EF4-FFF2-40B4-BE49-F238E27FC236}">
                <a16:creationId xmlns:a16="http://schemas.microsoft.com/office/drawing/2014/main" id="{3C154841-B695-F3AE-DE89-3F8CC9910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9736" y="2715208"/>
            <a:ext cx="1165393" cy="11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45" y="1036017"/>
            <a:ext cx="258699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New Database in dashboard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899" y="2771775"/>
            <a:ext cx="2680336" cy="24384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he-IL" dirty="0"/>
              <a:t>ניתן לראות את מאגר המידע: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 באזור התוכן המרכזי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בתפריט הניווט הצידי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כמו כן ניתן לראות גם את האוספים בתוך מאגר המידע בתפריט הניווט הצידי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8395E9B-38B8-0F33-0CCA-F6212415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79" y="619124"/>
            <a:ext cx="7860006" cy="561975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0681133-4238-A8FA-35EE-DF4AA7D2DF69}"/>
              </a:ext>
            </a:extLst>
          </p:cNvPr>
          <p:cNvSpPr txBox="1"/>
          <p:nvPr/>
        </p:nvSpPr>
        <p:spPr>
          <a:xfrm>
            <a:off x="389572" y="5715655"/>
            <a:ext cx="2680336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>
                <a:solidFill>
                  <a:schemeClr val="bg1"/>
                </a:solidFill>
              </a:rPr>
              <a:t>לחיצה על מאגר מידע תעביר אותנו לדף המפרט עליו </a:t>
            </a:r>
          </a:p>
        </p:txBody>
      </p: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4805C3A3-C435-4F62-97B9-A8DE2BD46635}"/>
              </a:ext>
            </a:extLst>
          </p:cNvPr>
          <p:cNvCxnSpPr>
            <a:cxnSpLocks/>
          </p:cNvCxnSpPr>
          <p:nvPr/>
        </p:nvCxnSpPr>
        <p:spPr>
          <a:xfrm flipV="1">
            <a:off x="2924175" y="3019425"/>
            <a:ext cx="2905125" cy="266700"/>
          </a:xfrm>
          <a:prstGeom prst="bentConnector3">
            <a:avLst>
              <a:gd name="adj1" fmla="val 10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486D2FA1-E3AC-33C7-BD23-418275569AEF}"/>
              </a:ext>
            </a:extLst>
          </p:cNvPr>
          <p:cNvCxnSpPr>
            <a:cxnSpLocks/>
          </p:cNvCxnSpPr>
          <p:nvPr/>
        </p:nvCxnSpPr>
        <p:spPr>
          <a:xfrm flipV="1">
            <a:off x="2927570" y="3152775"/>
            <a:ext cx="911005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991C440E-0616-EAD4-54E4-75E64F9A3FA0}"/>
              </a:ext>
            </a:extLst>
          </p:cNvPr>
          <p:cNvCxnSpPr>
            <a:cxnSpLocks/>
          </p:cNvCxnSpPr>
          <p:nvPr/>
        </p:nvCxnSpPr>
        <p:spPr>
          <a:xfrm flipV="1">
            <a:off x="2927570" y="3375963"/>
            <a:ext cx="1015780" cy="564681"/>
          </a:xfrm>
          <a:prstGeom prst="bentConnector3">
            <a:avLst>
              <a:gd name="adj1" fmla="val 640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8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45" y="1036017"/>
            <a:ext cx="258699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Collections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899" y="2771775"/>
            <a:ext cx="2680336" cy="2438400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כפתור יצירת אוסף חדש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שם האוסף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פרטים נוספים על האוסף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0681133-4238-A8FA-35EE-DF4AA7D2DF69}"/>
              </a:ext>
            </a:extLst>
          </p:cNvPr>
          <p:cNvSpPr txBox="1"/>
          <p:nvPr/>
        </p:nvSpPr>
        <p:spPr>
          <a:xfrm>
            <a:off x="389572" y="5715655"/>
            <a:ext cx="2680336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>
                <a:solidFill>
                  <a:schemeClr val="bg1"/>
                </a:solidFill>
              </a:rPr>
              <a:t>נלחץ על כפתור יצירת אוסף וניצור אחד חדש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17D9FAC-A609-B397-828B-3EFDB6A9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22" y="1021626"/>
            <a:ext cx="7854828" cy="481474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8515962-2CD3-4540-0A0B-7EF41A877B0A}"/>
              </a:ext>
            </a:extLst>
          </p:cNvPr>
          <p:cNvSpPr txBox="1"/>
          <p:nvPr/>
        </p:nvSpPr>
        <p:spPr>
          <a:xfrm>
            <a:off x="4124325" y="3552825"/>
            <a:ext cx="942975" cy="769441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גודל השטח שמופנה לשמירת האוסף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2F3F7B7-EF68-E8FF-0782-BF6C072B8B7A}"/>
              </a:ext>
            </a:extLst>
          </p:cNvPr>
          <p:cNvSpPr txBox="1"/>
          <p:nvPr/>
        </p:nvSpPr>
        <p:spPr>
          <a:xfrm>
            <a:off x="5273553" y="3552825"/>
            <a:ext cx="1174872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מספר המסמכים בתוכו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B414BD9-8919-843D-8214-D491A0FB2128}"/>
              </a:ext>
            </a:extLst>
          </p:cNvPr>
          <p:cNvSpPr txBox="1"/>
          <p:nvPr/>
        </p:nvSpPr>
        <p:spPr>
          <a:xfrm>
            <a:off x="7070481" y="3555087"/>
            <a:ext cx="942975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גודל ממוצע של מסמך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DCFBF53-FA43-F463-3E5C-E869BA50C714}"/>
              </a:ext>
            </a:extLst>
          </p:cNvPr>
          <p:cNvSpPr txBox="1"/>
          <p:nvPr/>
        </p:nvSpPr>
        <p:spPr>
          <a:xfrm>
            <a:off x="8180582" y="3552825"/>
            <a:ext cx="1068193" cy="769441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מספר המפתחות שעברו תהליך של </a:t>
            </a:r>
            <a:r>
              <a:rPr lang="en-US" sz="1100" b="1" dirty="0">
                <a:solidFill>
                  <a:schemeClr val="bg1"/>
                </a:solidFill>
              </a:rPr>
              <a:t>indexing</a:t>
            </a:r>
            <a:endParaRPr lang="he-IL" sz="1100" b="1" dirty="0">
              <a:solidFill>
                <a:schemeClr val="bg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DB3B1FE-1307-2B70-A2C5-50CD5A09151B}"/>
              </a:ext>
            </a:extLst>
          </p:cNvPr>
          <p:cNvSpPr txBox="1"/>
          <p:nvPr/>
        </p:nvSpPr>
        <p:spPr>
          <a:xfrm>
            <a:off x="9745613" y="3552825"/>
            <a:ext cx="942975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סיכום גודל האוסף</a:t>
            </a:r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424FC662-8971-2B47-0618-9817F3F1C12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595812" y="3228975"/>
            <a:ext cx="1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0BEBBC94-9391-E430-8C05-92D2079D99C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860989" y="3228975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59E3EDE9-8860-DC87-1081-B1DEF6BA658D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541968" y="3228975"/>
            <a:ext cx="1" cy="32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0F40F711-8C98-184E-5C0F-833D228ABFCB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8712169" y="3228975"/>
            <a:ext cx="251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2A798F5B-4E31-26CE-8A84-164B5A0B7DF4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0217100" y="3228975"/>
            <a:ext cx="1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92243B2B-AF33-93BA-A56F-F978EFAF1981}"/>
              </a:ext>
            </a:extLst>
          </p:cNvPr>
          <p:cNvSpPr txBox="1"/>
          <p:nvPr/>
        </p:nvSpPr>
        <p:spPr>
          <a:xfrm>
            <a:off x="10620375" y="3560088"/>
            <a:ext cx="847725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פילטור האוספים</a:t>
            </a:r>
          </a:p>
        </p:txBody>
      </p:sp>
      <p:cxnSp>
        <p:nvCxnSpPr>
          <p:cNvPr id="32" name="מחבר: מרפקי 31">
            <a:extLst>
              <a:ext uri="{FF2B5EF4-FFF2-40B4-BE49-F238E27FC236}">
                <a16:creationId xmlns:a16="http://schemas.microsoft.com/office/drawing/2014/main" id="{16DF45C0-8B03-4EFD-795B-426021DC1BCC}"/>
              </a:ext>
            </a:extLst>
          </p:cNvPr>
          <p:cNvCxnSpPr/>
          <p:nvPr/>
        </p:nvCxnSpPr>
        <p:spPr>
          <a:xfrm rot="5400000" flipH="1" flipV="1">
            <a:off x="10506075" y="2800350"/>
            <a:ext cx="1295400" cy="209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: מרפקי 33">
            <a:extLst>
              <a:ext uri="{FF2B5EF4-FFF2-40B4-BE49-F238E27FC236}">
                <a16:creationId xmlns:a16="http://schemas.microsoft.com/office/drawing/2014/main" id="{9A9ABABF-3AD2-6977-5EA3-4E6548C7495B}"/>
              </a:ext>
            </a:extLst>
          </p:cNvPr>
          <p:cNvCxnSpPr/>
          <p:nvPr/>
        </p:nvCxnSpPr>
        <p:spPr>
          <a:xfrm flipV="1">
            <a:off x="2943225" y="2085975"/>
            <a:ext cx="1181100" cy="838200"/>
          </a:xfrm>
          <a:prstGeom prst="bentConnector3">
            <a:avLst>
              <a:gd name="adj1" fmla="val 24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: מרפקי 36">
            <a:extLst>
              <a:ext uri="{FF2B5EF4-FFF2-40B4-BE49-F238E27FC236}">
                <a16:creationId xmlns:a16="http://schemas.microsoft.com/office/drawing/2014/main" id="{27016C07-0D12-FBD7-C5CD-1D9A275EA20D}"/>
              </a:ext>
            </a:extLst>
          </p:cNvPr>
          <p:cNvCxnSpPr/>
          <p:nvPr/>
        </p:nvCxnSpPr>
        <p:spPr>
          <a:xfrm flipV="1">
            <a:off x="2924175" y="2609195"/>
            <a:ext cx="1266825" cy="657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: מרפקי 38">
            <a:extLst>
              <a:ext uri="{FF2B5EF4-FFF2-40B4-BE49-F238E27FC236}">
                <a16:creationId xmlns:a16="http://schemas.microsoft.com/office/drawing/2014/main" id="{27EB4FE0-B128-EB09-CE5E-B546ECBBEBE2}"/>
              </a:ext>
            </a:extLst>
          </p:cNvPr>
          <p:cNvCxnSpPr/>
          <p:nvPr/>
        </p:nvCxnSpPr>
        <p:spPr>
          <a:xfrm flipV="1">
            <a:off x="2924176" y="3132415"/>
            <a:ext cx="1264314" cy="427673"/>
          </a:xfrm>
          <a:prstGeom prst="bentConnector3">
            <a:avLst>
              <a:gd name="adj1" fmla="val 718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9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45" y="1693242"/>
            <a:ext cx="258699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New Collections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899" y="3429000"/>
            <a:ext cx="2680336" cy="2438400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לצורך יצירת אוסף חדש יש צורך לתת לו שם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וללחוץ על כפתור </a:t>
            </a:r>
            <a:r>
              <a:rPr lang="en-US" dirty="0"/>
              <a:t>Create Collection</a:t>
            </a:r>
            <a:endParaRPr lang="he-IL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E807AD2-B2D0-9E21-F00A-F353B92A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12" y="1064592"/>
            <a:ext cx="7951165" cy="4857750"/>
          </a:xfrm>
          <a:prstGeom prst="rect">
            <a:avLst/>
          </a:prstGeom>
        </p:spPr>
      </p:pic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0D7AA49-0D6E-1530-3381-7AA6DCBAF1CE}"/>
              </a:ext>
            </a:extLst>
          </p:cNvPr>
          <p:cNvCxnSpPr/>
          <p:nvPr/>
        </p:nvCxnSpPr>
        <p:spPr>
          <a:xfrm>
            <a:off x="2933700" y="3581400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245EC191-D0CC-DD93-0F93-89CD59548E8E}"/>
              </a:ext>
            </a:extLst>
          </p:cNvPr>
          <p:cNvCxnSpPr/>
          <p:nvPr/>
        </p:nvCxnSpPr>
        <p:spPr>
          <a:xfrm>
            <a:off x="2924175" y="4152900"/>
            <a:ext cx="6381750" cy="27622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1683717"/>
            <a:ext cx="2659380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New Collections in dashboard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899" y="3429000"/>
            <a:ext cx="2680336" cy="2438400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האוסף החדש שיצרנו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FC15B7C-6199-7EA5-733C-0E89658A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11" y="916900"/>
            <a:ext cx="7915333" cy="4825473"/>
          </a:xfrm>
          <a:prstGeom prst="rect">
            <a:avLst/>
          </a:prstGeom>
        </p:spPr>
      </p:pic>
      <p:cxnSp>
        <p:nvCxnSpPr>
          <p:cNvPr id="7" name="מחבר: מרפקי 6">
            <a:extLst>
              <a:ext uri="{FF2B5EF4-FFF2-40B4-BE49-F238E27FC236}">
                <a16:creationId xmlns:a16="http://schemas.microsoft.com/office/drawing/2014/main" id="{98A87195-8EC8-9668-01F2-6DFF4D74199B}"/>
              </a:ext>
            </a:extLst>
          </p:cNvPr>
          <p:cNvCxnSpPr/>
          <p:nvPr/>
        </p:nvCxnSpPr>
        <p:spPr>
          <a:xfrm>
            <a:off x="2924175" y="3528364"/>
            <a:ext cx="1276350" cy="157811"/>
          </a:xfrm>
          <a:prstGeom prst="bentConnector3">
            <a:avLst>
              <a:gd name="adj1" fmla="val 36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4C96017-426C-E504-E465-56EB28C5BEBA}"/>
              </a:ext>
            </a:extLst>
          </p:cNvPr>
          <p:cNvSpPr txBox="1"/>
          <p:nvPr/>
        </p:nvSpPr>
        <p:spPr>
          <a:xfrm>
            <a:off x="389572" y="5715655"/>
            <a:ext cx="2680336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>
                <a:solidFill>
                  <a:schemeClr val="bg1"/>
                </a:solidFill>
              </a:rPr>
              <a:t>לחיצה על אוסף תעביר אותנו לדף המפרט עליו</a:t>
            </a:r>
          </a:p>
        </p:txBody>
      </p:sp>
    </p:spTree>
    <p:extLst>
      <p:ext uri="{BB962C8B-B14F-4D97-AF65-F5344CB8AC3E}">
        <p14:creationId xmlns:p14="http://schemas.microsoft.com/office/powerpoint/2010/main" val="14511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407367"/>
            <a:ext cx="2846057" cy="1645920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Documents Page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746" y="2053287"/>
            <a:ext cx="2680336" cy="2099613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תפריט ניווט עליון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תפריט פילטור מידע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כפתור יצירת מסמך חדש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כפתור העלאת מידע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כפתורי תצוגה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כפתור טעינה מחדש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D43CE8-983F-E76F-EB4D-0281D94C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50" y="633702"/>
            <a:ext cx="7562876" cy="5590596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CA139A7-CEF9-B936-B538-D782656FC087}"/>
              </a:ext>
            </a:extLst>
          </p:cNvPr>
          <p:cNvCxnSpPr>
            <a:cxnSpLocks/>
          </p:cNvCxnSpPr>
          <p:nvPr/>
        </p:nvCxnSpPr>
        <p:spPr>
          <a:xfrm>
            <a:off x="3046082" y="2211705"/>
            <a:ext cx="1059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306FF96E-727C-3AED-503D-27EC149079F3}"/>
              </a:ext>
            </a:extLst>
          </p:cNvPr>
          <p:cNvCxnSpPr/>
          <p:nvPr/>
        </p:nvCxnSpPr>
        <p:spPr>
          <a:xfrm>
            <a:off x="2933700" y="2552700"/>
            <a:ext cx="1171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5EDCE82-F926-A5C9-0F54-4EF8D5F13E0D}"/>
              </a:ext>
            </a:extLst>
          </p:cNvPr>
          <p:cNvCxnSpPr/>
          <p:nvPr/>
        </p:nvCxnSpPr>
        <p:spPr>
          <a:xfrm>
            <a:off x="2933700" y="2886075"/>
            <a:ext cx="1171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09D29EB5-40A2-B518-6C08-D2FBC016AD61}"/>
              </a:ext>
            </a:extLst>
          </p:cNvPr>
          <p:cNvCxnSpPr/>
          <p:nvPr/>
        </p:nvCxnSpPr>
        <p:spPr>
          <a:xfrm flipV="1">
            <a:off x="2933700" y="3086100"/>
            <a:ext cx="2457450" cy="114300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: מרפקי 19">
            <a:extLst>
              <a:ext uri="{FF2B5EF4-FFF2-40B4-BE49-F238E27FC236}">
                <a16:creationId xmlns:a16="http://schemas.microsoft.com/office/drawing/2014/main" id="{BB88BD8D-83B6-74FB-9F95-12F70FD78212}"/>
              </a:ext>
            </a:extLst>
          </p:cNvPr>
          <p:cNvCxnSpPr/>
          <p:nvPr/>
        </p:nvCxnSpPr>
        <p:spPr>
          <a:xfrm flipV="1">
            <a:off x="2933700" y="3086101"/>
            <a:ext cx="3324225" cy="476249"/>
          </a:xfrm>
          <a:prstGeom prst="bentConnector3">
            <a:avLst>
              <a:gd name="adj1" fmla="val 100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766478F0-DE5D-AC1E-C541-56EEFA00EFB2}"/>
              </a:ext>
            </a:extLst>
          </p:cNvPr>
          <p:cNvCxnSpPr/>
          <p:nvPr/>
        </p:nvCxnSpPr>
        <p:spPr>
          <a:xfrm flipV="1">
            <a:off x="2933700" y="3086100"/>
            <a:ext cx="8058150" cy="77152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A80FB109-AF0C-750B-5E4B-BD58D381735B}"/>
              </a:ext>
            </a:extLst>
          </p:cNvPr>
          <p:cNvSpPr txBox="1"/>
          <p:nvPr/>
        </p:nvSpPr>
        <p:spPr>
          <a:xfrm>
            <a:off x="389572" y="5715655"/>
            <a:ext cx="2680336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>
                <a:solidFill>
                  <a:schemeClr val="bg1"/>
                </a:solidFill>
              </a:rPr>
              <a:t>נלחץ על כפתור יצירת מסמך חדש</a:t>
            </a:r>
          </a:p>
        </p:txBody>
      </p:sp>
    </p:spTree>
    <p:extLst>
      <p:ext uri="{BB962C8B-B14F-4D97-AF65-F5344CB8AC3E}">
        <p14:creationId xmlns:p14="http://schemas.microsoft.com/office/powerpoint/2010/main" val="349611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04974"/>
            <a:ext cx="2846057" cy="624537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New Document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646" y="2329512"/>
            <a:ext cx="2680336" cy="3147363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מאגר המידע ייצור לכל מסמך את המפתח </a:t>
            </a:r>
            <a:r>
              <a:rPr lang="en-US" dirty="0"/>
              <a:t>_id</a:t>
            </a:r>
            <a:r>
              <a:rPr lang="he-IL" dirty="0"/>
              <a:t> שיהיה מורכב מאובייקט מיוחד של </a:t>
            </a:r>
            <a:r>
              <a:rPr lang="en-US" dirty="0"/>
              <a:t>mongo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אני מצרף מפתח וערך משלי לקובץ ה – </a:t>
            </a:r>
            <a:r>
              <a:rPr lang="en-US" dirty="0"/>
              <a:t>bjos</a:t>
            </a:r>
            <a:r>
              <a:rPr lang="he-IL" dirty="0"/>
              <a:t> (קובץ </a:t>
            </a:r>
            <a:r>
              <a:rPr lang="en-US" dirty="0"/>
              <a:t>json</a:t>
            </a:r>
            <a:r>
              <a:rPr lang="he-IL" dirty="0"/>
              <a:t> של </a:t>
            </a:r>
            <a:r>
              <a:rPr lang="en-US" dirty="0"/>
              <a:t>mongodb</a:t>
            </a:r>
            <a:r>
              <a:rPr lang="he-IL" dirty="0"/>
              <a:t>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לחיצה על כפתור </a:t>
            </a:r>
            <a:r>
              <a:rPr lang="en-US" dirty="0"/>
              <a:t>Insert</a:t>
            </a:r>
            <a:r>
              <a:rPr lang="he-IL" dirty="0"/>
              <a:t> תוסיף את המסמך לאוסף ותחזיר את הגולש לדף אוסף המסמכים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00D1C0B-DE0F-7A1B-9F9A-D2BA45E7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18" y="619125"/>
            <a:ext cx="7831653" cy="5762625"/>
          </a:xfrm>
          <a:prstGeom prst="rect">
            <a:avLst/>
          </a:prstGeom>
        </p:spPr>
      </p:pic>
      <p:cxnSp>
        <p:nvCxnSpPr>
          <p:cNvPr id="7" name="מחבר: מרפקי 6">
            <a:extLst>
              <a:ext uri="{FF2B5EF4-FFF2-40B4-BE49-F238E27FC236}">
                <a16:creationId xmlns:a16="http://schemas.microsoft.com/office/drawing/2014/main" id="{03E1FAF4-C724-8881-5A0C-007FEF203B52}"/>
              </a:ext>
            </a:extLst>
          </p:cNvPr>
          <p:cNvCxnSpPr/>
          <p:nvPr/>
        </p:nvCxnSpPr>
        <p:spPr>
          <a:xfrm>
            <a:off x="2924175" y="2476500"/>
            <a:ext cx="2981325" cy="657225"/>
          </a:xfrm>
          <a:prstGeom prst="bentConnector3">
            <a:avLst>
              <a:gd name="adj1" fmla="val 22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BAFA4A2D-AB5E-F022-CF78-F960BD558903}"/>
              </a:ext>
            </a:extLst>
          </p:cNvPr>
          <p:cNvCxnSpPr/>
          <p:nvPr/>
        </p:nvCxnSpPr>
        <p:spPr>
          <a:xfrm flipV="1">
            <a:off x="2914650" y="3429000"/>
            <a:ext cx="2914650" cy="95250"/>
          </a:xfrm>
          <a:prstGeom prst="bentConnector3">
            <a:avLst>
              <a:gd name="adj1" fmla="val 241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1F43E92A-D20D-4B35-0518-CA871C71ECA3}"/>
              </a:ext>
            </a:extLst>
          </p:cNvPr>
          <p:cNvCxnSpPr/>
          <p:nvPr/>
        </p:nvCxnSpPr>
        <p:spPr>
          <a:xfrm>
            <a:off x="2924175" y="4333875"/>
            <a:ext cx="6610350" cy="90487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6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60" y="2147237"/>
            <a:ext cx="2846057" cy="948387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Documents Dashboard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131" y="3095625"/>
            <a:ext cx="2680336" cy="1141743"/>
          </a:xfrm>
        </p:spPr>
        <p:txBody>
          <a:bodyPr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המסמך החדש שיצרנו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עם נעלה עם העכבר על מסמך מסוים יופיע לנו תפריט עריכת המסמך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A3F5CA5-F92A-3030-A5B2-E806C401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29" y="569058"/>
            <a:ext cx="7752946" cy="571988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4784487-0C5A-783C-D8BF-F631268E7B97}"/>
              </a:ext>
            </a:extLst>
          </p:cNvPr>
          <p:cNvSpPr txBox="1"/>
          <p:nvPr/>
        </p:nvSpPr>
        <p:spPr>
          <a:xfrm>
            <a:off x="4457582" y="3776335"/>
            <a:ext cx="762000" cy="26161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מפתחות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CEBEE-2E2D-9D07-1C7B-DC058B6BDF95}"/>
              </a:ext>
            </a:extLst>
          </p:cNvPr>
          <p:cNvSpPr txBox="1"/>
          <p:nvPr/>
        </p:nvSpPr>
        <p:spPr>
          <a:xfrm>
            <a:off x="5174279" y="3772388"/>
            <a:ext cx="581367" cy="26161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ערכים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A0BF106-9222-2412-9421-4AA72E8E18F4}"/>
              </a:ext>
            </a:extLst>
          </p:cNvPr>
          <p:cNvSpPr txBox="1"/>
          <p:nvPr/>
        </p:nvSpPr>
        <p:spPr>
          <a:xfrm>
            <a:off x="9045849" y="3806481"/>
            <a:ext cx="738188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עריכת מסמך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8838F43-D8C3-3E86-6D74-2ABC189301FC}"/>
              </a:ext>
            </a:extLst>
          </p:cNvPr>
          <p:cNvSpPr txBox="1"/>
          <p:nvPr/>
        </p:nvSpPr>
        <p:spPr>
          <a:xfrm>
            <a:off x="9622691" y="3806481"/>
            <a:ext cx="671394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העתקת מסמך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3A764DE-E165-7699-E230-8DD8BF80269C}"/>
              </a:ext>
            </a:extLst>
          </p:cNvPr>
          <p:cNvSpPr txBox="1"/>
          <p:nvPr/>
        </p:nvSpPr>
        <p:spPr>
          <a:xfrm>
            <a:off x="10633383" y="3808540"/>
            <a:ext cx="942975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מחיקת מסמך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5A1E5A7-E743-A72B-715A-503075DC3216}"/>
              </a:ext>
            </a:extLst>
          </p:cNvPr>
          <p:cNvSpPr txBox="1"/>
          <p:nvPr/>
        </p:nvSpPr>
        <p:spPr>
          <a:xfrm>
            <a:off x="10244019" y="3808539"/>
            <a:ext cx="578703" cy="430887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שכפול מסמך</a:t>
            </a:r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913738E9-E60A-DD51-0D7D-B50A9CF01EB7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1104870" y="3314700"/>
            <a:ext cx="1" cy="49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40D00500-7618-4F0A-43C8-2EF1F7686F86}"/>
              </a:ext>
            </a:extLst>
          </p:cNvPr>
          <p:cNvCxnSpPr>
            <a:stCxn id="13" idx="0"/>
          </p:cNvCxnSpPr>
          <p:nvPr/>
        </p:nvCxnSpPr>
        <p:spPr>
          <a:xfrm flipV="1">
            <a:off x="10533371" y="3314700"/>
            <a:ext cx="289351" cy="49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B9DA5C3C-F6DB-5331-40DF-E29DD65EF334}"/>
              </a:ext>
            </a:extLst>
          </p:cNvPr>
          <p:cNvCxnSpPr>
            <a:stCxn id="10" idx="0"/>
          </p:cNvCxnSpPr>
          <p:nvPr/>
        </p:nvCxnSpPr>
        <p:spPr>
          <a:xfrm flipV="1">
            <a:off x="9958388" y="3314700"/>
            <a:ext cx="614883" cy="49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25ACD5CC-0D59-E0F8-F6A1-9EB91F69B867}"/>
              </a:ext>
            </a:extLst>
          </p:cNvPr>
          <p:cNvCxnSpPr>
            <a:stCxn id="9" idx="0"/>
          </p:cNvCxnSpPr>
          <p:nvPr/>
        </p:nvCxnSpPr>
        <p:spPr>
          <a:xfrm flipV="1">
            <a:off x="9414943" y="3377652"/>
            <a:ext cx="829076" cy="42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FF33A94C-B750-7984-38EF-B2526074F15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831668" y="3442960"/>
            <a:ext cx="6914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12C67174-1676-28A9-6EC1-A0F73560C0B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5227946" y="3442960"/>
            <a:ext cx="237017" cy="32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614DC1C7-2096-A8BC-4256-39EBFE0D5883}"/>
              </a:ext>
            </a:extLst>
          </p:cNvPr>
          <p:cNvCxnSpPr>
            <a:cxnSpLocks/>
          </p:cNvCxnSpPr>
          <p:nvPr/>
        </p:nvCxnSpPr>
        <p:spPr>
          <a:xfrm>
            <a:off x="3036467" y="3262313"/>
            <a:ext cx="1192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32A855EF-66F5-4C33-C038-CC86630FCFE3}"/>
              </a:ext>
            </a:extLst>
          </p:cNvPr>
          <p:cNvSpPr txBox="1"/>
          <p:nvPr/>
        </p:nvSpPr>
        <p:spPr>
          <a:xfrm>
            <a:off x="389572" y="5715655"/>
            <a:ext cx="2680336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>
                <a:solidFill>
                  <a:schemeClr val="bg1"/>
                </a:solidFill>
              </a:rPr>
              <a:t>נלחץ על כפתור עריכת מסמך</a:t>
            </a:r>
          </a:p>
        </p:txBody>
      </p:sp>
      <p:cxnSp>
        <p:nvCxnSpPr>
          <p:cNvPr id="38" name="מחבר: מרפקי 37">
            <a:extLst>
              <a:ext uri="{FF2B5EF4-FFF2-40B4-BE49-F238E27FC236}">
                <a16:creationId xmlns:a16="http://schemas.microsoft.com/office/drawing/2014/main" id="{8A49EA3E-F93D-5FC9-5976-440AA7765F58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 flipH="1" flipV="1">
            <a:off x="5401725" y="-476454"/>
            <a:ext cx="1008395" cy="8419249"/>
          </a:xfrm>
          <a:prstGeom prst="bentConnector4">
            <a:avLst>
              <a:gd name="adj1" fmla="val -22670"/>
              <a:gd name="adj2" fmla="val 73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28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60" y="1261412"/>
            <a:ext cx="2846057" cy="948387"/>
          </a:xfrm>
        </p:spPr>
        <p:txBody>
          <a:bodyPr rtlCol="1" anchor="b">
            <a:normAutofit/>
          </a:bodyPr>
          <a:lstStyle/>
          <a:p>
            <a:pPr algn="ctr" rtl="1"/>
            <a:r>
              <a:rPr lang="en-US" u="sng" dirty="0"/>
              <a:t>Edit Document</a:t>
            </a:r>
            <a:endParaRPr lang="he-IL" u="sng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AF866E-68F0-B938-1C42-3C4E9A0B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131" y="2209799"/>
            <a:ext cx="2680336" cy="301942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he-IL" dirty="0"/>
              <a:t>עם לחיצה על כפתור עריכת מסמך ייפתחו בפנינו מס' אפשרויות עריכה: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לחיצה על מפתח או ערך תאפשר שינוי של הערכים שלו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לחיצה על כפתור + תוסיף מפתח וערך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he-IL" dirty="0"/>
              <a:t>אם נלחץ על כפתור </a:t>
            </a:r>
            <a:r>
              <a:rPr lang="en-US" dirty="0"/>
              <a:t>UPDATE</a:t>
            </a:r>
            <a:r>
              <a:rPr lang="he-IL" dirty="0"/>
              <a:t> המסמך יישמר עם השינויים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5808189-D883-B812-7DA7-92CE62F7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95" y="984129"/>
            <a:ext cx="8003530" cy="4889742"/>
          </a:xfrm>
          <a:prstGeom prst="rect">
            <a:avLst/>
          </a:prstGeom>
        </p:spPr>
      </p:pic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3F09BFB6-87D5-5C60-B441-FA67028D3A54}"/>
              </a:ext>
            </a:extLst>
          </p:cNvPr>
          <p:cNvCxnSpPr/>
          <p:nvPr/>
        </p:nvCxnSpPr>
        <p:spPr>
          <a:xfrm>
            <a:off x="2952750" y="3171825"/>
            <a:ext cx="1333500" cy="666750"/>
          </a:xfrm>
          <a:prstGeom prst="bentConnector3">
            <a:avLst>
              <a:gd name="adj1" fmla="val 43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73FBA9BF-795A-FB61-D3B2-4A656C1189F2}"/>
              </a:ext>
            </a:extLst>
          </p:cNvPr>
          <p:cNvCxnSpPr/>
          <p:nvPr/>
        </p:nvCxnSpPr>
        <p:spPr>
          <a:xfrm>
            <a:off x="2943225" y="3990975"/>
            <a:ext cx="1190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FAF5391B-197B-0DCD-B2D2-1DCBC8165EB3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 flipH="1" flipV="1">
            <a:off x="6096424" y="190925"/>
            <a:ext cx="638174" cy="9438425"/>
          </a:xfrm>
          <a:prstGeom prst="bentConnector4">
            <a:avLst>
              <a:gd name="adj1" fmla="val -35821"/>
              <a:gd name="adj2" fmla="val 99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A3577CB6-67C3-83E3-404C-03BF3C429B3C}"/>
              </a:ext>
            </a:extLst>
          </p:cNvPr>
          <p:cNvSpPr txBox="1"/>
          <p:nvPr/>
        </p:nvSpPr>
        <p:spPr>
          <a:xfrm>
            <a:off x="9539287" y="3717295"/>
            <a:ext cx="1049612" cy="26161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סוג הערך</a:t>
            </a:r>
          </a:p>
        </p:txBody>
      </p:sp>
      <p:sp>
        <p:nvSpPr>
          <p:cNvPr id="32" name="סוגר מסולסל שמאלי 31">
            <a:extLst>
              <a:ext uri="{FF2B5EF4-FFF2-40B4-BE49-F238E27FC236}">
                <a16:creationId xmlns:a16="http://schemas.microsoft.com/office/drawing/2014/main" id="{6744CBB9-5EBD-AD9D-9252-BD7E940BCE85}"/>
              </a:ext>
            </a:extLst>
          </p:cNvPr>
          <p:cNvSpPr/>
          <p:nvPr/>
        </p:nvSpPr>
        <p:spPr>
          <a:xfrm>
            <a:off x="10458450" y="3629025"/>
            <a:ext cx="161925" cy="438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847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AF9FC3-3B3A-2034-6844-0FB10312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974657"/>
            <a:ext cx="1541336" cy="908685"/>
          </a:xfrm>
        </p:spPr>
        <p:txBody>
          <a:bodyPr anchor="b">
            <a:normAutofit/>
          </a:bodyPr>
          <a:lstStyle/>
          <a:p>
            <a:r>
              <a:rPr lang="he-IL" dirty="0"/>
              <a:t>משימת </a:t>
            </a:r>
            <a:r>
              <a:rPr lang="en-US" dirty="0"/>
              <a:t>compass</a:t>
            </a:r>
            <a:endParaRPr lang="he-IL" dirty="0"/>
          </a:p>
        </p:txBody>
      </p:sp>
      <p:pic>
        <p:nvPicPr>
          <p:cNvPr id="6" name="גרפיקה 5" descr="מצפן מפה עם מילוי מלא">
            <a:extLst>
              <a:ext uri="{FF2B5EF4-FFF2-40B4-BE49-F238E27FC236}">
                <a16:creationId xmlns:a16="http://schemas.microsoft.com/office/drawing/2014/main" id="{D71A82C9-E46D-A0F6-A304-87C0932D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07" y="2902552"/>
            <a:ext cx="1052893" cy="1052893"/>
          </a:xfrm>
          <a:prstGeom prst="rect">
            <a:avLst/>
          </a:prstGeom>
          <a:ln>
            <a:noFill/>
          </a:ln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ACFCD6C-0757-864C-C00E-CDFF02DA4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8049" y="266700"/>
            <a:ext cx="8058151" cy="6372225"/>
          </a:xfrm>
          <a:ln>
            <a:solidFill>
              <a:srgbClr val="BFBFBF"/>
            </a:solidFill>
          </a:ln>
        </p:spPr>
        <p:txBody>
          <a:bodyPr anchor="ctr">
            <a:normAutofit/>
          </a:bodyPr>
          <a:lstStyle/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צור מאגר מידע חדש בשם </a:t>
            </a:r>
            <a:r>
              <a:rPr lang="en-US" sz="1600" dirty="0">
                <a:solidFill>
                  <a:schemeClr val="bg1"/>
                </a:solidFill>
              </a:rPr>
              <a:t>mongo-sandbox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צור שני אוספים בתוך מאגר המידע:</a:t>
            </a:r>
          </a:p>
          <a:p>
            <a:pPr marL="628650" lvl="1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blogs</a:t>
            </a:r>
            <a:r>
              <a:rPr lang="he-IL" sz="1600" dirty="0">
                <a:solidFill>
                  <a:schemeClr val="bg1"/>
                </a:solidFill>
              </a:rPr>
              <a:t> – אוסף של מאמרים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באוסף של </a:t>
            </a:r>
            <a:r>
              <a:rPr lang="en-US" sz="1600" dirty="0">
                <a:solidFill>
                  <a:schemeClr val="bg1"/>
                </a:solidFill>
              </a:rPr>
              <a:t>blogs</a:t>
            </a:r>
            <a:r>
              <a:rPr lang="he-IL" sz="1600" dirty="0">
                <a:solidFill>
                  <a:schemeClr val="bg1"/>
                </a:solidFill>
              </a:rPr>
              <a:t>:</a:t>
            </a:r>
          </a:p>
          <a:p>
            <a:pPr marL="628650" lvl="1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צור מסמך עם המפתחות הבאים: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title</a:t>
            </a:r>
            <a:r>
              <a:rPr lang="he-IL" sz="1600" dirty="0">
                <a:solidFill>
                  <a:schemeClr val="bg1"/>
                </a:solidFill>
              </a:rPr>
              <a:t> – מחרוזת תווים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subtitle</a:t>
            </a:r>
            <a:r>
              <a:rPr lang="he-IL" sz="1600" dirty="0">
                <a:solidFill>
                  <a:schemeClr val="bg1"/>
                </a:solidFill>
              </a:rPr>
              <a:t> – מחרוזת תווים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author</a:t>
            </a:r>
            <a:r>
              <a:rPr lang="he-IL" sz="1600" dirty="0">
                <a:solidFill>
                  <a:schemeClr val="bg1"/>
                </a:solidFill>
              </a:rPr>
              <a:t> – מחרוזת תווים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createdAt</a:t>
            </a:r>
            <a:r>
              <a:rPr lang="he-IL" sz="1600" dirty="0">
                <a:solidFill>
                  <a:schemeClr val="bg1"/>
                </a:solidFill>
              </a:rPr>
              <a:t> – תאריך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user_id</a:t>
            </a:r>
            <a:r>
              <a:rPr lang="he-IL" sz="1600" dirty="0">
                <a:solidFill>
                  <a:schemeClr val="bg1"/>
                </a:solidFill>
              </a:rPr>
              <a:t> – אובייקט תעודת זהות של </a:t>
            </a:r>
            <a:r>
              <a:rPr lang="he-IL" sz="1600" dirty="0" err="1">
                <a:solidFill>
                  <a:schemeClr val="bg1"/>
                </a:solidFill>
              </a:rPr>
              <a:t>מונגו</a:t>
            </a:r>
            <a:endParaRPr lang="he-IL" sz="1600" dirty="0">
              <a:solidFill>
                <a:schemeClr val="bg1"/>
              </a:solidFill>
            </a:endParaRP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isPublished</a:t>
            </a:r>
            <a:r>
              <a:rPr lang="he-IL" sz="1600" dirty="0">
                <a:solidFill>
                  <a:schemeClr val="bg1"/>
                </a:solidFill>
              </a:rPr>
              <a:t> – בוליאן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image</a:t>
            </a:r>
            <a:r>
              <a:rPr lang="he-IL" sz="1600" dirty="0">
                <a:solidFill>
                  <a:schemeClr val="bg1"/>
                </a:solidFill>
              </a:rPr>
              <a:t> – אובייקט עם המפתחות הבאים:</a:t>
            </a:r>
          </a:p>
          <a:p>
            <a:pPr marL="1543050" lvl="3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url</a:t>
            </a:r>
            <a:r>
              <a:rPr lang="he-IL" sz="1400" dirty="0">
                <a:solidFill>
                  <a:schemeClr val="bg1"/>
                </a:solidFill>
              </a:rPr>
              <a:t> – מחרוזת תווים</a:t>
            </a:r>
          </a:p>
          <a:p>
            <a:pPr marL="1543050" lvl="3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alt</a:t>
            </a:r>
            <a:r>
              <a:rPr lang="he-IL" sz="1400" dirty="0">
                <a:solidFill>
                  <a:schemeClr val="bg1"/>
                </a:solidFill>
              </a:rPr>
              <a:t> – מחרוזת תווים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paragraph</a:t>
            </a:r>
            <a:r>
              <a:rPr lang="he-IL" sz="1600" dirty="0">
                <a:solidFill>
                  <a:schemeClr val="bg1"/>
                </a:solidFill>
              </a:rPr>
              <a:t> – מחרוזת תווים</a:t>
            </a:r>
          </a:p>
          <a:p>
            <a:pPr marL="1085850" lvl="2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categories</a:t>
            </a:r>
            <a:r>
              <a:rPr lang="he-IL" sz="1600" dirty="0">
                <a:solidFill>
                  <a:schemeClr val="bg1"/>
                </a:solidFill>
              </a:rPr>
              <a:t> – מערך של מחרוזות תווים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שכפל את המסך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ערוך את המסמך עם ערכים חדשים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צור מסמך חדש עם המפתח </a:t>
            </a:r>
            <a:r>
              <a:rPr lang="en-US" sz="1600" dirty="0">
                <a:solidFill>
                  <a:schemeClr val="bg1"/>
                </a:solidFill>
              </a:rPr>
              <a:t>key</a:t>
            </a:r>
            <a:r>
              <a:rPr lang="he-IL" sz="1600" dirty="0">
                <a:solidFill>
                  <a:schemeClr val="bg1"/>
                </a:solidFill>
              </a:rPr>
              <a:t> והערך </a:t>
            </a:r>
            <a:r>
              <a:rPr lang="en-US" sz="1600" dirty="0">
                <a:solidFill>
                  <a:schemeClr val="bg1"/>
                </a:solidFill>
              </a:rPr>
              <a:t>test</a:t>
            </a:r>
            <a:r>
              <a:rPr lang="he-IL" sz="1600" dirty="0">
                <a:solidFill>
                  <a:schemeClr val="bg1"/>
                </a:solidFill>
              </a:rPr>
              <a:t> (מחרוזת תווים)</a:t>
            </a:r>
          </a:p>
          <a:p>
            <a:pPr marL="171450" indent="-17145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מחק את המסמך האחרון שיצרת</a:t>
            </a:r>
          </a:p>
        </p:txBody>
      </p:sp>
    </p:spTree>
    <p:extLst>
      <p:ext uri="{BB962C8B-B14F-4D97-AF65-F5344CB8AC3E}">
        <p14:creationId xmlns:p14="http://schemas.microsoft.com/office/powerpoint/2010/main" val="61681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828372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2" name="קבוצה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88789" y="1267730"/>
              <a:ext cx="1567331" cy="645295"/>
              <a:chOff x="5978723" y="1386268"/>
              <a:chExt cx="1567331" cy="645295"/>
            </a:xfrm>
          </p:grpSpPr>
          <p:cxnSp>
            <p:nvCxnSpPr>
              <p:cNvPr id="23" name="מחבר ישר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7546054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978723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מחבר ישר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978723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Free photos of Conifers">
            <a:extLst>
              <a:ext uri="{FF2B5EF4-FFF2-40B4-BE49-F238E27FC236}">
                <a16:creationId xmlns:a16="http://schemas.microsoft.com/office/drawing/2014/main" id="{877BB7D1-5F3D-B9C3-C3B1-544597F1E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00"/>
          <a:stretch/>
        </p:blipFill>
        <p:spPr bwMode="auto">
          <a:xfrm>
            <a:off x="0" y="-164586"/>
            <a:ext cx="12192000" cy="70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מלבן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07868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47799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61706" y="2091263"/>
            <a:ext cx="9068586" cy="1883323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en-US" dirty="0"/>
              <a:t>atlas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559052" y="3974586"/>
            <a:ext cx="9070848" cy="1164677"/>
          </a:xfrm>
        </p:spPr>
        <p:txBody>
          <a:bodyPr vert="horz" lIns="91440" tIns="45720" rIns="91440" bIns="45720" rtlCol="1">
            <a:normAutofit/>
          </a:bodyPr>
          <a:lstStyle/>
          <a:p>
            <a:pPr rtl="1">
              <a:spcBef>
                <a:spcPts val="0"/>
              </a:spcBef>
            </a:pPr>
            <a:r>
              <a:rPr lang="he-IL" spc="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מאגר מידע של </a:t>
            </a:r>
            <a:r>
              <a:rPr lang="en-US" spc="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mongodb</a:t>
            </a:r>
            <a:r>
              <a:rPr lang="he-IL" spc="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בענן</a:t>
            </a: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 ישר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מלבן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מלבן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2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962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33923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מחבר ישר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9863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48223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48223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12877" y="1937867"/>
            <a:ext cx="3183208" cy="3252231"/>
          </a:xfrm>
          <a:effectLst>
            <a:reflection blurRad="6350" stA="52000" endA="300" endPos="35000" dir="5400000" sy="-100000" algn="bl" rotWithShape="0"/>
          </a:effectLst>
        </p:spPr>
        <p:txBody>
          <a:bodyPr rtlCol="1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</a:rPr>
              <a:t>Data base </a:t>
            </a:r>
            <a:r>
              <a:rPr lang="en-US" sz="4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endParaRPr lang="he-IL" sz="40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474627" y="2680592"/>
            <a:ext cx="3238829" cy="1496816"/>
          </a:xfrm>
        </p:spPr>
        <p:txBody>
          <a:bodyPr rtlCol="1">
            <a:normAutofit/>
          </a:bodyPr>
          <a:lstStyle/>
          <a:p>
            <a:pPr algn="r" rtl="1"/>
            <a:endParaRPr lang="he-IL" sz="1400" dirty="0">
              <a:solidFill>
                <a:srgbClr val="442D2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B63E9AD9-2A42-90E6-B588-53B48299B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953006"/>
              </p:ext>
            </p:extLst>
          </p:nvPr>
        </p:nvGraphicFramePr>
        <p:xfrm>
          <a:off x="4931634" y="1568740"/>
          <a:ext cx="6324813" cy="41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גרפיקה 4" descr="זרוע שרירית קו מיתאר">
            <a:extLst>
              <a:ext uri="{FF2B5EF4-FFF2-40B4-BE49-F238E27FC236}">
                <a16:creationId xmlns:a16="http://schemas.microsoft.com/office/drawing/2014/main" id="{EC23F47D-1EA7-2C6B-3CBE-A876A46C8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18" y="3019635"/>
            <a:ext cx="948048" cy="9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2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42" y="603504"/>
            <a:ext cx="2432304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Atlas Cluster</a:t>
            </a:r>
            <a:endParaRPr lang="he-IL" u="sng" dirty="0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E4F56A8-44D6-EB7A-8A1B-BCDBFA02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39" y="1737590"/>
            <a:ext cx="7776594" cy="33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242" y="2286000"/>
            <a:ext cx="2432304" cy="13044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dirty="0"/>
              <a:t>על ידי לחיצה על כפתור </a:t>
            </a:r>
            <a:r>
              <a:rPr lang="en-US" dirty="0"/>
              <a:t>create free cluster</a:t>
            </a:r>
            <a:r>
              <a:rPr lang="he-IL" dirty="0"/>
              <a:t> במסך הפתיחה של ה – </a:t>
            </a:r>
            <a:r>
              <a:rPr lang="en-US" dirty="0"/>
              <a:t>compass</a:t>
            </a:r>
            <a:r>
              <a:rPr lang="he-IL" dirty="0"/>
              <a:t> נעבור באתר של </a:t>
            </a:r>
            <a:r>
              <a:rPr lang="en-US" dirty="0"/>
              <a:t>mongodb</a:t>
            </a:r>
            <a:r>
              <a:rPr lang="he-IL" dirty="0"/>
              <a:t> לחלק של </a:t>
            </a:r>
            <a:r>
              <a:rPr lang="en-US" dirty="0"/>
              <a:t>Atlas</a:t>
            </a:r>
            <a:endParaRPr lang="he-IL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C625D1D0-8C30-F644-3D48-02D1A03BF57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88546" y="2938244"/>
            <a:ext cx="697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66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2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04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Get Started Free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242" y="2286000"/>
            <a:ext cx="2432304" cy="13044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dirty="0"/>
              <a:t>לחיצה על כפתור </a:t>
            </a:r>
            <a:r>
              <a:rPr lang="en-US" dirty="0"/>
              <a:t>Get Started Free</a:t>
            </a:r>
            <a:r>
              <a:rPr lang="he-IL" dirty="0"/>
              <a:t> תעביר את הגולש טופס ליצירת </a:t>
            </a:r>
            <a:r>
              <a:rPr lang="en-US" dirty="0"/>
              <a:t>Cluster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26BD074-BBAC-6F33-01F8-34B53D02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55" y="1360601"/>
            <a:ext cx="8064481" cy="4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1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2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42" y="603504"/>
            <a:ext cx="2432304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Signup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286000"/>
            <a:ext cx="3590487" cy="10707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נמלא את שדות הטופס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נסמן את ה - </a:t>
            </a:r>
            <a:r>
              <a:rPr lang="en-US" dirty="0"/>
              <a:t>check box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נלחץ על כפתור </a:t>
            </a:r>
            <a:r>
              <a:rPr lang="en-US" dirty="0"/>
              <a:t>Get started free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3AD7E59-96D5-C4FB-3EB2-3B65AFD0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6889"/>
            <a:ext cx="3781953" cy="5144218"/>
          </a:xfrm>
          <a:prstGeom prst="rect">
            <a:avLst/>
          </a:prstGeom>
        </p:spPr>
      </p:pic>
      <p:sp>
        <p:nvSpPr>
          <p:cNvPr id="8" name="סוגר מסולסל שמאלי 7">
            <a:extLst>
              <a:ext uri="{FF2B5EF4-FFF2-40B4-BE49-F238E27FC236}">
                <a16:creationId xmlns:a16="http://schemas.microsoft.com/office/drawing/2014/main" id="{55F9D6D3-7680-B297-9CE0-D2C2DB353B60}"/>
              </a:ext>
            </a:extLst>
          </p:cNvPr>
          <p:cNvSpPr/>
          <p:nvPr/>
        </p:nvSpPr>
        <p:spPr>
          <a:xfrm>
            <a:off x="5595457" y="1677798"/>
            <a:ext cx="500543" cy="2885813"/>
          </a:xfrm>
          <a:prstGeom prst="leftBrace">
            <a:avLst>
              <a:gd name="adj1" fmla="val 8333"/>
              <a:gd name="adj2" fmla="val 51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7CBBB965-D3A9-7DF1-627A-63643DC29259}"/>
              </a:ext>
            </a:extLst>
          </p:cNvPr>
          <p:cNvCxnSpPr>
            <a:endCxn id="8" idx="1"/>
          </p:cNvCxnSpPr>
          <p:nvPr/>
        </p:nvCxnSpPr>
        <p:spPr>
          <a:xfrm>
            <a:off x="3665989" y="2441196"/>
            <a:ext cx="1929468" cy="7142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099F3027-15FB-1356-397C-4523B1D355BB}"/>
              </a:ext>
            </a:extLst>
          </p:cNvPr>
          <p:cNvCxnSpPr/>
          <p:nvPr/>
        </p:nvCxnSpPr>
        <p:spPr>
          <a:xfrm>
            <a:off x="3665989" y="2785145"/>
            <a:ext cx="2491530" cy="2147582"/>
          </a:xfrm>
          <a:prstGeom prst="bentConnector3">
            <a:avLst>
              <a:gd name="adj1" fmla="val 308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: מרפקי 20">
            <a:extLst>
              <a:ext uri="{FF2B5EF4-FFF2-40B4-BE49-F238E27FC236}">
                <a16:creationId xmlns:a16="http://schemas.microsoft.com/office/drawing/2014/main" id="{48A10BFE-F28B-DD32-3642-F28639940D24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3301656" y="2018139"/>
            <a:ext cx="2037349" cy="4714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2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64" y="1746504"/>
            <a:ext cx="2432304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Login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002" y="3429000"/>
            <a:ext cx="3590487" cy="10707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במידה והמייל נמצא במערכת הגולש יועבר לטופס התחברות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9C9CED5-B89A-5BA6-E55B-310E2F8D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73" y="771152"/>
            <a:ext cx="364858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2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04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3600" u="sng" dirty="0"/>
              <a:t>Atlas Dashboard</a:t>
            </a:r>
            <a:endParaRPr lang="he-IL" sz="36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286000"/>
            <a:ext cx="3590487" cy="10707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נוכל לשנות את פרופיל ההתחברות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או לשנות הגדרות בטיחות ופרטיות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נוכל לגשת למאגרי המידע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85222F5-3752-2970-14BE-6C1378F62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48" y="0"/>
            <a:ext cx="7937572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7972678-29E3-D704-3496-5B0F410873C2}"/>
              </a:ext>
            </a:extLst>
          </p:cNvPr>
          <p:cNvSpPr txBox="1"/>
          <p:nvPr/>
        </p:nvSpPr>
        <p:spPr>
          <a:xfrm>
            <a:off x="469783" y="5897461"/>
            <a:ext cx="306198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/>
              <a:t>נלחץ על הלינק להגדרות בטיחות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D1232A5C-D896-0A68-8EA1-C902F0DE4D58}"/>
              </a:ext>
            </a:extLst>
          </p:cNvPr>
          <p:cNvCxnSpPr>
            <a:cxnSpLocks/>
          </p:cNvCxnSpPr>
          <p:nvPr/>
        </p:nvCxnSpPr>
        <p:spPr>
          <a:xfrm flipV="1">
            <a:off x="3640821" y="1291905"/>
            <a:ext cx="453007" cy="114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9879D46-37F3-4232-F9F1-2A25BF199DBA}"/>
              </a:ext>
            </a:extLst>
          </p:cNvPr>
          <p:cNvCxnSpPr>
            <a:cxnSpLocks/>
          </p:cNvCxnSpPr>
          <p:nvPr/>
        </p:nvCxnSpPr>
        <p:spPr>
          <a:xfrm flipV="1">
            <a:off x="3640821" y="1627464"/>
            <a:ext cx="713065" cy="114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: מרפקי 18">
            <a:extLst>
              <a:ext uri="{FF2B5EF4-FFF2-40B4-BE49-F238E27FC236}">
                <a16:creationId xmlns:a16="http://schemas.microsoft.com/office/drawing/2014/main" id="{B3D7F420-27E1-3286-0285-A03DEE9D1D04}"/>
              </a:ext>
            </a:extLst>
          </p:cNvPr>
          <p:cNvCxnSpPr/>
          <p:nvPr/>
        </p:nvCxnSpPr>
        <p:spPr>
          <a:xfrm flipV="1">
            <a:off x="3640821" y="2357306"/>
            <a:ext cx="2759979" cy="763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046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-1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097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Atlas Security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053593"/>
            <a:ext cx="3590487" cy="1472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במסך זה נוכל להגן את מאגר המידע שלנו טוב יותר על ידי הוספת דרכים על מנת לוודא שאכן אנחנו הם אלא שמנסים לחדור למאגר המידע ולא האקר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6A49078-33CD-3B5E-E18A-C1EC530DC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273" y="828881"/>
            <a:ext cx="8189727" cy="5055782"/>
          </a:xfrm>
          <a:prstGeom prst="rect">
            <a:avLst/>
          </a:prstGeom>
        </p:spPr>
      </p:pic>
      <p:sp>
        <p:nvSpPr>
          <p:cNvPr id="7" name="סוגר מסולסל שמאלי 6">
            <a:extLst>
              <a:ext uri="{FF2B5EF4-FFF2-40B4-BE49-F238E27FC236}">
                <a16:creationId xmlns:a16="http://schemas.microsoft.com/office/drawing/2014/main" id="{5280DD11-5436-E98E-F8DC-F11B3DCA2F98}"/>
              </a:ext>
            </a:extLst>
          </p:cNvPr>
          <p:cNvSpPr/>
          <p:nvPr/>
        </p:nvSpPr>
        <p:spPr>
          <a:xfrm>
            <a:off x="5662569" y="3699545"/>
            <a:ext cx="433431" cy="16694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C7D5DCAF-4A94-23BA-2953-667E1DE6B27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91159" y="3183838"/>
            <a:ext cx="1971410" cy="135041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F25A8E6-2E1E-CB0D-EBF4-BE0F3774F5CD}"/>
              </a:ext>
            </a:extLst>
          </p:cNvPr>
          <p:cNvSpPr txBox="1"/>
          <p:nvPr/>
        </p:nvSpPr>
        <p:spPr>
          <a:xfrm>
            <a:off x="192951" y="6333689"/>
            <a:ext cx="34982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/>
              <a:t>בשלב זה לא נגדיר אמצעי בטיחות נוסף </a:t>
            </a:r>
          </a:p>
        </p:txBody>
      </p:sp>
    </p:spTree>
    <p:extLst>
      <p:ext uri="{BB962C8B-B14F-4D97-AF65-F5344CB8AC3E}">
        <p14:creationId xmlns:p14="http://schemas.microsoft.com/office/powerpoint/2010/main" val="190771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504"/>
            <a:ext cx="4404220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Create a database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286000"/>
            <a:ext cx="4060271" cy="10707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לחיצה על כפתור </a:t>
            </a:r>
            <a:r>
              <a:rPr lang="en-US" dirty="0"/>
              <a:t>Build a Database</a:t>
            </a:r>
            <a:r>
              <a:rPr lang="he-IL" dirty="0"/>
              <a:t> תוביל אותנו ל – </a:t>
            </a:r>
            <a:r>
              <a:rPr lang="en-US" dirty="0"/>
              <a:t>wizard</a:t>
            </a:r>
            <a:r>
              <a:rPr lang="he-IL" dirty="0"/>
              <a:t> שבסופו ייצור לנו מאגר מידע חדש.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E6C785C-B918-88C7-29F2-DC411A33C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27" y="0"/>
            <a:ext cx="7612673" cy="6858000"/>
          </a:xfrm>
          <a:prstGeom prst="rect">
            <a:avLst/>
          </a:prstGeom>
        </p:spPr>
      </p:pic>
      <p:cxnSp>
        <p:nvCxnSpPr>
          <p:cNvPr id="6" name="מחבר: מרפקי 5">
            <a:extLst>
              <a:ext uri="{FF2B5EF4-FFF2-40B4-BE49-F238E27FC236}">
                <a16:creationId xmlns:a16="http://schemas.microsoft.com/office/drawing/2014/main" id="{33BFE95E-2B02-BFB6-E8E4-5A9AD8B1246F}"/>
              </a:ext>
            </a:extLst>
          </p:cNvPr>
          <p:cNvCxnSpPr/>
          <p:nvPr/>
        </p:nvCxnSpPr>
        <p:spPr>
          <a:xfrm>
            <a:off x="4127383" y="2449585"/>
            <a:ext cx="4135773" cy="1098958"/>
          </a:xfrm>
          <a:prstGeom prst="bentConnector3">
            <a:avLst>
              <a:gd name="adj1" fmla="val 9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962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4810"/>
            <a:ext cx="4404220" cy="571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Database plans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343012"/>
            <a:ext cx="4060271" cy="10707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במסך הזה נוכל בחור בתוכניות התשלומים למאגר המידע.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נבחר באפשרות החינמית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2610686-0A1C-A351-37BC-6772E222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21" y="-2"/>
            <a:ext cx="7586479" cy="6858000"/>
          </a:xfrm>
          <a:prstGeom prst="rect">
            <a:avLst/>
          </a:prstGeom>
        </p:spPr>
      </p:pic>
      <p:cxnSp>
        <p:nvCxnSpPr>
          <p:cNvPr id="8" name="מחבר: מרפקי 7">
            <a:extLst>
              <a:ext uri="{FF2B5EF4-FFF2-40B4-BE49-F238E27FC236}">
                <a16:creationId xmlns:a16="http://schemas.microsoft.com/office/drawing/2014/main" id="{0B8BB7F7-3D68-F870-D8AB-0494A4830AA4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596045" y="1015655"/>
            <a:ext cx="1122953" cy="79192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5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4810"/>
            <a:ext cx="4404220" cy="571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Cloud Provider &amp; Region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343012"/>
            <a:ext cx="4060271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במסך זה נוכל לבחור את ספק שרותי הענן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ואיפה פיסית יהיה השרת שיאכסן את המידע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23DAE79-58FB-E8C9-5178-EEBE25560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93" y="-2"/>
            <a:ext cx="7241027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B677FBC-2C88-513B-A191-2B296B956FD6}"/>
              </a:ext>
            </a:extLst>
          </p:cNvPr>
          <p:cNvSpPr txBox="1"/>
          <p:nvPr/>
        </p:nvSpPr>
        <p:spPr>
          <a:xfrm>
            <a:off x="448811" y="6041247"/>
            <a:ext cx="34982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/>
              <a:t>תמיד כדאי לבחור בשרת שנמצא פיסית הכי קרוב למרכז הפעילות שלנו</a:t>
            </a:r>
          </a:p>
        </p:txBody>
      </p:sp>
      <p:cxnSp>
        <p:nvCxnSpPr>
          <p:cNvPr id="10" name="מחבר: מרפקי 9">
            <a:extLst>
              <a:ext uri="{FF2B5EF4-FFF2-40B4-BE49-F238E27FC236}">
                <a16:creationId xmlns:a16="http://schemas.microsoft.com/office/drawing/2014/main" id="{82326AAE-7F32-2287-AA46-E834F95B6C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80740" y="1769434"/>
            <a:ext cx="2574131" cy="864065"/>
          </a:xfrm>
          <a:prstGeom prst="bentConnector3">
            <a:avLst>
              <a:gd name="adj1" fmla="val 999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6B5B2AA8-0B47-D7BA-A978-C37CF2EB447F}"/>
              </a:ext>
            </a:extLst>
          </p:cNvPr>
          <p:cNvCxnSpPr>
            <a:cxnSpLocks/>
          </p:cNvCxnSpPr>
          <p:nvPr/>
        </p:nvCxnSpPr>
        <p:spPr>
          <a:xfrm flipV="1">
            <a:off x="4135771" y="2860646"/>
            <a:ext cx="3011649" cy="973167"/>
          </a:xfrm>
          <a:prstGeom prst="bentConnector3">
            <a:avLst>
              <a:gd name="adj1" fmla="val 14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0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0300"/>
            <a:ext cx="4404220" cy="906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Create Cluster</a:t>
            </a:r>
            <a:endParaRPr lang="he-IL" sz="44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343012"/>
            <a:ext cx="4060271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בשלב זה נלחץ על כפתור </a:t>
            </a:r>
            <a:r>
              <a:rPr lang="en-US" dirty="0"/>
              <a:t>Create Cluster</a:t>
            </a:r>
            <a:r>
              <a:rPr lang="he-IL" dirty="0"/>
              <a:t>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CAEC7A1-8D44-E6FA-8ECD-E850BE99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63" y="1964548"/>
            <a:ext cx="7205887" cy="30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73952" y="643465"/>
            <a:ext cx="2888344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4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installation</a:t>
            </a:r>
            <a:endParaRPr lang="he-IL" sz="4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עיגול עם חץ שמאלה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59" y="2971799"/>
            <a:ext cx="914400" cy="91440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B976A92-CC87-1790-D0B3-78403ED75C08}"/>
              </a:ext>
            </a:extLst>
          </p:cNvPr>
          <p:cNvSpPr txBox="1"/>
          <p:nvPr/>
        </p:nvSpPr>
        <p:spPr>
          <a:xfrm>
            <a:off x="4661089" y="5610313"/>
            <a:ext cx="658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>
                <a:hlinkClick r:id="rId6"/>
              </a:rPr>
              <a:t>https://www.mongodb.com/try/download/community2</a:t>
            </a:r>
            <a:r>
              <a:rPr lang="he-IL" dirty="0"/>
              <a:t> 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41FA3DF0-93DC-E18D-BDE0-288E2F677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596" y="854393"/>
            <a:ext cx="3483802" cy="48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750" b="15625"/>
          <a:stretch/>
        </p:blipFill>
        <p:spPr bwMode="auto">
          <a:xfrm>
            <a:off x="0" y="-2"/>
            <a:ext cx="32004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34810"/>
            <a:ext cx="3200399" cy="571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Security QuickStart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343012"/>
            <a:ext cx="2861170" cy="10480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נבחר באפשרות זאת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נזין שם משתמש וסיסמה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נלחץ על </a:t>
            </a:r>
            <a:r>
              <a:rPr lang="en-US" dirty="0"/>
              <a:t>Create User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F8D568-DE65-B8B1-22C8-338CEDFC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07" y="247387"/>
            <a:ext cx="8866693" cy="6191250"/>
          </a:xfrm>
          <a:prstGeom prst="rect">
            <a:avLst/>
          </a:prstGeom>
        </p:spPr>
      </p:pic>
      <p:cxnSp>
        <p:nvCxnSpPr>
          <p:cNvPr id="8" name="מחבר: מרפקי 7">
            <a:extLst>
              <a:ext uri="{FF2B5EF4-FFF2-40B4-BE49-F238E27FC236}">
                <a16:creationId xmlns:a16="http://schemas.microsoft.com/office/drawing/2014/main" id="{74F03177-BE46-7191-A039-03CF30FDEC1E}"/>
              </a:ext>
            </a:extLst>
          </p:cNvPr>
          <p:cNvCxnSpPr>
            <a:cxnSpLocks/>
          </p:cNvCxnSpPr>
          <p:nvPr/>
        </p:nvCxnSpPr>
        <p:spPr>
          <a:xfrm flipV="1">
            <a:off x="2933700" y="3095625"/>
            <a:ext cx="2152650" cy="400050"/>
          </a:xfrm>
          <a:prstGeom prst="bentConnector3">
            <a:avLst>
              <a:gd name="adj1" fmla="val 14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D8C10F61-F605-93BB-DA96-215BB111E146}"/>
              </a:ext>
            </a:extLst>
          </p:cNvPr>
          <p:cNvSpPr/>
          <p:nvPr/>
        </p:nvSpPr>
        <p:spPr>
          <a:xfrm>
            <a:off x="4953001" y="4629150"/>
            <a:ext cx="133350" cy="990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מחבר: מרפקי 11">
            <a:extLst>
              <a:ext uri="{FF2B5EF4-FFF2-40B4-BE49-F238E27FC236}">
                <a16:creationId xmlns:a16="http://schemas.microsoft.com/office/drawing/2014/main" id="{9DF2AA62-316F-AC35-E73A-AC6556FD7562}"/>
              </a:ext>
            </a:extLst>
          </p:cNvPr>
          <p:cNvCxnSpPr>
            <a:cxnSpLocks/>
          </p:cNvCxnSpPr>
          <p:nvPr/>
        </p:nvCxnSpPr>
        <p:spPr>
          <a:xfrm>
            <a:off x="2933700" y="3856490"/>
            <a:ext cx="2009775" cy="1267960"/>
          </a:xfrm>
          <a:prstGeom prst="bentConnector3">
            <a:avLst>
              <a:gd name="adj1" fmla="val 191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DB832D79-423A-12C8-B64E-380B73F15D4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666082" y="3323308"/>
            <a:ext cx="1581150" cy="37165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83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5620"/>
            <a:ext cx="4404220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Users</a:t>
            </a:r>
            <a:endParaRPr lang="he-IL" sz="44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125" y="3343012"/>
            <a:ext cx="3152776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בכל שלב נוכל להוסיף משתמש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כמו כן נוכל את פרטי המשתמש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DF9D545-EF65-B75A-824C-1FFE15F4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38" y="1357021"/>
            <a:ext cx="6611273" cy="4143953"/>
          </a:xfrm>
          <a:prstGeom prst="rect">
            <a:avLst/>
          </a:prstGeom>
        </p:spPr>
      </p:pic>
      <p:sp>
        <p:nvSpPr>
          <p:cNvPr id="7" name="סוגר מסולסל שמאלי 6">
            <a:extLst>
              <a:ext uri="{FF2B5EF4-FFF2-40B4-BE49-F238E27FC236}">
                <a16:creationId xmlns:a16="http://schemas.microsoft.com/office/drawing/2014/main" id="{37DB45DA-148E-4D6C-1D83-799DAE933C76}"/>
              </a:ext>
            </a:extLst>
          </p:cNvPr>
          <p:cNvSpPr/>
          <p:nvPr/>
        </p:nvSpPr>
        <p:spPr>
          <a:xfrm>
            <a:off x="5010150" y="2686050"/>
            <a:ext cx="94788" cy="981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D9FCDDE0-E020-B6AB-C2AF-D0FDFB539D61}"/>
              </a:ext>
            </a:extLst>
          </p:cNvPr>
          <p:cNvCxnSpPr>
            <a:endCxn id="7" idx="1"/>
          </p:cNvCxnSpPr>
          <p:nvPr/>
        </p:nvCxnSpPr>
        <p:spPr>
          <a:xfrm flipV="1">
            <a:off x="3686175" y="3176588"/>
            <a:ext cx="1323975" cy="3286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ABE2E85C-A4C5-D566-7054-BBC48A5F93B7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282783" y="3006558"/>
            <a:ext cx="973472" cy="3148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86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80" y="2146045"/>
            <a:ext cx="4404220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CORS</a:t>
            </a:r>
            <a:endParaRPr lang="he-IL" sz="44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695" y="2933435"/>
            <a:ext cx="4000500" cy="24005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בחלק השני של הדף נגדיר ל </a:t>
            </a:r>
            <a:r>
              <a:rPr lang="en-US" dirty="0"/>
              <a:t>mongodb Atlas</a:t>
            </a:r>
            <a:r>
              <a:rPr lang="he-IL" dirty="0"/>
              <a:t> איזה כתובות יכולות לגשת למידע במאגר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אם נלחץ על כפתור </a:t>
            </a:r>
            <a:r>
              <a:rPr lang="en-US" dirty="0"/>
              <a:t>Add My Current IP Address</a:t>
            </a:r>
            <a:r>
              <a:rPr lang="he-IL" dirty="0"/>
              <a:t> תתווסף לנו שורה עם כתובת ה – </a:t>
            </a:r>
            <a:r>
              <a:rPr lang="en-US" dirty="0"/>
              <a:t>IP</a:t>
            </a:r>
            <a:r>
              <a:rPr lang="he-IL" dirty="0"/>
              <a:t> של המחשב עליו אני נמצא וכל הבקשות מהמחשב הזה יהיו מאושרות.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לאחר שהגדרנו אם את המשתמשים וגם את הכתובות </a:t>
            </a:r>
            <a:r>
              <a:rPr lang="en-US" dirty="0"/>
              <a:t>IP</a:t>
            </a:r>
            <a:r>
              <a:rPr lang="he-IL" dirty="0"/>
              <a:t> המורשות נוכל ללחוץ על כפתור  </a:t>
            </a:r>
            <a:r>
              <a:rPr lang="en-US" dirty="0"/>
              <a:t>Finish and Close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7F9D56F-27AA-5607-2B13-670074A0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49" y="480599"/>
            <a:ext cx="6820852" cy="5896798"/>
          </a:xfrm>
          <a:prstGeom prst="rect">
            <a:avLst/>
          </a:prstGeom>
        </p:spPr>
      </p:pic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73AF14A3-A524-D4BE-C8EB-B4910A71DECB}"/>
              </a:ext>
            </a:extLst>
          </p:cNvPr>
          <p:cNvCxnSpPr>
            <a:cxnSpLocks/>
          </p:cNvCxnSpPr>
          <p:nvPr/>
        </p:nvCxnSpPr>
        <p:spPr>
          <a:xfrm>
            <a:off x="4127998" y="3095628"/>
            <a:ext cx="1186952" cy="1028697"/>
          </a:xfrm>
          <a:prstGeom prst="bentConnector3">
            <a:avLst>
              <a:gd name="adj1" fmla="val 74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: מרפקי 18">
            <a:extLst>
              <a:ext uri="{FF2B5EF4-FFF2-40B4-BE49-F238E27FC236}">
                <a16:creationId xmlns:a16="http://schemas.microsoft.com/office/drawing/2014/main" id="{BF7214DE-BA12-96FD-94BD-148FD99A792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04195" y="4133718"/>
            <a:ext cx="1063130" cy="990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5C00548B-66B2-2578-ADA4-12FC54BE4CC3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5812085" y="1725859"/>
            <a:ext cx="828675" cy="8044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41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76" b="15625"/>
          <a:stretch/>
        </p:blipFill>
        <p:spPr bwMode="auto">
          <a:xfrm>
            <a:off x="0" y="-2"/>
            <a:ext cx="44042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17570"/>
            <a:ext cx="4404220" cy="750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Go to Databases</a:t>
            </a:r>
            <a:endParaRPr lang="he-IL" sz="44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075" y="3704960"/>
            <a:ext cx="4000500" cy="7508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בחלון הקופץ שייפתח נלחץ על כפתור </a:t>
            </a:r>
            <a:r>
              <a:rPr lang="en-US" dirty="0"/>
              <a:t>Go to Databases</a:t>
            </a:r>
            <a:r>
              <a:rPr lang="he-IL" dirty="0"/>
              <a:t> ובך נשלים את התהליך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852ABC-5C4D-BB2B-9275-3E7532ED2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7" t="12912" r="4077" b="14496"/>
          <a:stretch/>
        </p:blipFill>
        <p:spPr>
          <a:xfrm>
            <a:off x="5058273" y="2724282"/>
            <a:ext cx="6540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7326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059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Database Deployments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753555"/>
            <a:ext cx="3590487" cy="2566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על מנת להעתיק את מחרוזת התווים שתקשר אותנו עם מאגר המידע שיצרנו ב </a:t>
            </a:r>
            <a:r>
              <a:rPr lang="en-US" dirty="0"/>
              <a:t>atlas</a:t>
            </a:r>
            <a:r>
              <a:rPr lang="he-IL" dirty="0"/>
              <a:t> נלחץ על כפתור </a:t>
            </a:r>
            <a:r>
              <a:rPr lang="en-US" dirty="0"/>
              <a:t>Connect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תמיד אוכל בתפריט הצידי להוסיף משתמשים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או לאפשר לכתובות </a:t>
            </a:r>
            <a:r>
              <a:rPr lang="en-US" dirty="0"/>
              <a:t>IP</a:t>
            </a:r>
            <a:r>
              <a:rPr lang="he-IL" dirty="0"/>
              <a:t> נוספות גישה למאגר המידע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0D26E86-FAE0-06C4-CDB1-FF2DAD216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7" y="1371098"/>
            <a:ext cx="8265953" cy="3901856"/>
          </a:xfrm>
          <a:prstGeom prst="rect">
            <a:avLst/>
          </a:prstGeom>
        </p:spPr>
      </p:pic>
      <p:cxnSp>
        <p:nvCxnSpPr>
          <p:cNvPr id="10" name="מחבר: מרפקי 9">
            <a:extLst>
              <a:ext uri="{FF2B5EF4-FFF2-40B4-BE49-F238E27FC236}">
                <a16:creationId xmlns:a16="http://schemas.microsoft.com/office/drawing/2014/main" id="{83BEA46C-BE27-762F-0AB8-44A3DD206D93}"/>
              </a:ext>
            </a:extLst>
          </p:cNvPr>
          <p:cNvCxnSpPr>
            <a:cxnSpLocks/>
          </p:cNvCxnSpPr>
          <p:nvPr/>
        </p:nvCxnSpPr>
        <p:spPr>
          <a:xfrm>
            <a:off x="3654339" y="3702050"/>
            <a:ext cx="355600" cy="298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5DFBB91A-E3B1-BF66-14B0-1732C35AB0CB}"/>
              </a:ext>
            </a:extLst>
          </p:cNvPr>
          <p:cNvCxnSpPr/>
          <p:nvPr/>
        </p:nvCxnSpPr>
        <p:spPr>
          <a:xfrm flipV="1">
            <a:off x="3654339" y="4191000"/>
            <a:ext cx="355600" cy="7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: מרפקי 18">
            <a:extLst>
              <a:ext uri="{FF2B5EF4-FFF2-40B4-BE49-F238E27FC236}">
                <a16:creationId xmlns:a16="http://schemas.microsoft.com/office/drawing/2014/main" id="{E3D40350-D10A-9132-CF98-05D060A2D04D}"/>
              </a:ext>
            </a:extLst>
          </p:cNvPr>
          <p:cNvCxnSpPr/>
          <p:nvPr/>
        </p:nvCxnSpPr>
        <p:spPr>
          <a:xfrm>
            <a:off x="3654338" y="2905125"/>
            <a:ext cx="2346412" cy="250825"/>
          </a:xfrm>
          <a:prstGeom prst="bentConnector3">
            <a:avLst>
              <a:gd name="adj1" fmla="val 6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23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7326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059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u="sng" dirty="0"/>
              <a:t>Connect to Cluster</a:t>
            </a:r>
            <a:endParaRPr lang="he-IL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753555"/>
            <a:ext cx="3590487" cy="2566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דרכי ההתחברות השונות למאגר המידע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כדי להשיג את המחרוזת התווים שנעתיק לאפליקציה נלחץ על כפתור ניווט זה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בכדי להעתיק את המחרוזת התווים ל </a:t>
            </a:r>
            <a:r>
              <a:rPr lang="en-US" dirty="0"/>
              <a:t>MongoDB Compass</a:t>
            </a:r>
            <a:r>
              <a:rPr lang="he-IL" dirty="0"/>
              <a:t> נלחץ על כפתור הניווט הזה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8503859-364E-3F70-9C51-9050FAD9A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6"/>
          <a:stretch/>
        </p:blipFill>
        <p:spPr>
          <a:xfrm>
            <a:off x="4690587" y="561975"/>
            <a:ext cx="6811326" cy="5882108"/>
          </a:xfrm>
          <a:prstGeom prst="rect">
            <a:avLst/>
          </a:prstGeom>
        </p:spPr>
      </p:pic>
      <p:cxnSp>
        <p:nvCxnSpPr>
          <p:cNvPr id="8" name="מחבר: מרפקי 7">
            <a:extLst>
              <a:ext uri="{FF2B5EF4-FFF2-40B4-BE49-F238E27FC236}">
                <a16:creationId xmlns:a16="http://schemas.microsoft.com/office/drawing/2014/main" id="{FD0DE3EE-9268-47EA-BD63-F30C65D22458}"/>
              </a:ext>
            </a:extLst>
          </p:cNvPr>
          <p:cNvCxnSpPr/>
          <p:nvPr/>
        </p:nvCxnSpPr>
        <p:spPr>
          <a:xfrm>
            <a:off x="3657600" y="3238500"/>
            <a:ext cx="1162050" cy="398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70A4FE42-6E67-6D83-AEAF-068F4D6DE7CD}"/>
              </a:ext>
            </a:extLst>
          </p:cNvPr>
          <p:cNvCxnSpPr>
            <a:stCxn id="4" idx="3"/>
          </p:cNvCxnSpPr>
          <p:nvPr/>
        </p:nvCxnSpPr>
        <p:spPr>
          <a:xfrm>
            <a:off x="3758267" y="4036634"/>
            <a:ext cx="1061383" cy="373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CB8DB05-1904-CF2F-85A8-7244392A709B}"/>
              </a:ext>
            </a:extLst>
          </p:cNvPr>
          <p:cNvSpPr txBox="1"/>
          <p:nvPr/>
        </p:nvSpPr>
        <p:spPr>
          <a:xfrm>
            <a:off x="260059" y="6052131"/>
            <a:ext cx="34982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/>
              <a:t>נבחר כרגע באפשרות של התחברות דרך ה - </a:t>
            </a:r>
            <a:r>
              <a:rPr lang="en-US" sz="1400" b="1" dirty="0"/>
              <a:t>compass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934691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7326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059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3600" u="sng" dirty="0"/>
              <a:t>Connect with compass</a:t>
            </a:r>
            <a:endParaRPr lang="he-IL" sz="36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2753555"/>
            <a:ext cx="3590487" cy="2566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נעתיק את מחרוזת התווים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E131E47-2961-FF22-B20F-6D0DC5D2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91" y="375811"/>
            <a:ext cx="6811326" cy="6106377"/>
          </a:xfrm>
          <a:prstGeom prst="rect">
            <a:avLst/>
          </a:prstGeom>
        </p:spPr>
      </p:pic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FEF5921C-74DC-8480-9E12-2FBE89D0164A}"/>
              </a:ext>
            </a:extLst>
          </p:cNvPr>
          <p:cNvCxnSpPr>
            <a:cxnSpLocks/>
          </p:cNvCxnSpPr>
          <p:nvPr/>
        </p:nvCxnSpPr>
        <p:spPr>
          <a:xfrm>
            <a:off x="3667125" y="2905125"/>
            <a:ext cx="1609725" cy="1323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570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7326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1190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compass</a:t>
            </a:r>
            <a:endParaRPr lang="he-IL" sz="36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643686"/>
            <a:ext cx="3590487" cy="6754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נדביק את מחרוזת התווים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נלחץ על כפתור </a:t>
            </a:r>
            <a:r>
              <a:rPr lang="en-US" dirty="0"/>
              <a:t>Connect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2B97B06-548D-E2B1-5781-31580FAF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2481" r="1393" b="1333"/>
          <a:stretch/>
        </p:blipFill>
        <p:spPr>
          <a:xfrm>
            <a:off x="4210050" y="1971676"/>
            <a:ext cx="76644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מחבר: מרפקי 7">
            <a:extLst>
              <a:ext uri="{FF2B5EF4-FFF2-40B4-BE49-F238E27FC236}">
                <a16:creationId xmlns:a16="http://schemas.microsoft.com/office/drawing/2014/main" id="{98EBC993-7F55-BC2B-8ED1-C092B410382D}"/>
              </a:ext>
            </a:extLst>
          </p:cNvPr>
          <p:cNvCxnSpPr/>
          <p:nvPr/>
        </p:nvCxnSpPr>
        <p:spPr>
          <a:xfrm flipV="1">
            <a:off x="3649211" y="3607110"/>
            <a:ext cx="2642532" cy="201492"/>
          </a:xfrm>
          <a:prstGeom prst="bentConnector3">
            <a:avLst>
              <a:gd name="adj1" fmla="val 79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: מרפקי 11">
            <a:extLst>
              <a:ext uri="{FF2B5EF4-FFF2-40B4-BE49-F238E27FC236}">
                <a16:creationId xmlns:a16="http://schemas.microsoft.com/office/drawing/2014/main" id="{A050F744-681C-AF75-5E28-46A13F65B9EA}"/>
              </a:ext>
            </a:extLst>
          </p:cNvPr>
          <p:cNvCxnSpPr>
            <a:cxnSpLocks/>
          </p:cNvCxnSpPr>
          <p:nvPr/>
        </p:nvCxnSpPr>
        <p:spPr>
          <a:xfrm>
            <a:off x="3649211" y="4109107"/>
            <a:ext cx="7550091" cy="37900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7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ree photos of Conifers">
            <a:extLst>
              <a:ext uri="{FF2B5EF4-FFF2-40B4-BE49-F238E27FC236}">
                <a16:creationId xmlns:a16="http://schemas.microsoft.com/office/drawing/2014/main" id="{5FD96002-AE05-8DD8-F28E-8BE8B063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15625"/>
          <a:stretch/>
        </p:blipFill>
        <p:spPr bwMode="auto">
          <a:xfrm>
            <a:off x="0" y="7326"/>
            <a:ext cx="39260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68FFAB-DAD2-34B3-21C1-C1EDA50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0187"/>
            <a:ext cx="392604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u="sng" dirty="0"/>
              <a:t>New Atlas Database</a:t>
            </a:r>
            <a:endParaRPr lang="he-IL" sz="3600" u="sng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FD2189-32A7-9F50-BEE1-7F14ED73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780" y="3492683"/>
            <a:ext cx="3590487" cy="6754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כעט נוכל ליצור מאגר מידע לאפליקציה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BE74C7A-87EE-EE9D-C837-2222FE8A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36" y="1120505"/>
            <a:ext cx="8072470" cy="461698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539BF00-1F7E-88B7-8FCB-E48440DE672D}"/>
              </a:ext>
            </a:extLst>
          </p:cNvPr>
          <p:cNvSpPr txBox="1"/>
          <p:nvPr/>
        </p:nvSpPr>
        <p:spPr>
          <a:xfrm>
            <a:off x="226503" y="5930441"/>
            <a:ext cx="3590487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Symbol" panose="05050102010706020507" pitchFamily="18" charset="2"/>
              <a:buChar char="!"/>
            </a:pPr>
            <a:r>
              <a:rPr lang="he-IL" sz="1400" b="1" dirty="0"/>
              <a:t>אין באפשרותנו לראות את מאגר המידע שיצרנו באופן לוקלי בגלל שאנו הכנסתנו מחרוזת תווים של מאגר המידע שבענן</a:t>
            </a:r>
          </a:p>
        </p:txBody>
      </p:sp>
    </p:spTree>
    <p:extLst>
      <p:ext uri="{BB962C8B-B14F-4D97-AF65-F5344CB8AC3E}">
        <p14:creationId xmlns:p14="http://schemas.microsoft.com/office/powerpoint/2010/main" val="2311611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gends of the Olympic Games: Usain Bolt, the record-breaking Jamaican who redefined sprinting">
            <a:extLst>
              <a:ext uri="{FF2B5EF4-FFF2-40B4-BE49-F238E27FC236}">
                <a16:creationId xmlns:a16="http://schemas.microsoft.com/office/drawing/2014/main" id="{48E5DD8B-FF47-AA26-64BA-64A8F4A4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24"/>
          <a:stretch/>
        </p:blipFill>
        <p:spPr bwMode="auto">
          <a:xfrm>
            <a:off x="352426" y="367784"/>
            <a:ext cx="11449050" cy="61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F6A89A96-27C1-F7A1-93C5-FCB69AE57BE5}"/>
              </a:ext>
            </a:extLst>
          </p:cNvPr>
          <p:cNvSpPr/>
          <p:nvPr/>
        </p:nvSpPr>
        <p:spPr>
          <a:xfrm>
            <a:off x="6082261" y="4019550"/>
            <a:ext cx="5482853" cy="22669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E9D1415-9F7B-5D31-9845-061A82AB8627}"/>
              </a:ext>
            </a:extLst>
          </p:cNvPr>
          <p:cNvSpPr/>
          <p:nvPr/>
        </p:nvSpPr>
        <p:spPr>
          <a:xfrm>
            <a:off x="6129338" y="4081463"/>
            <a:ext cx="5371723" cy="2146449"/>
          </a:xfrm>
          <a:prstGeom prst="rect">
            <a:avLst/>
          </a:prstGeom>
          <a:solidFill>
            <a:srgbClr val="455F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561B1B9-1C65-9A59-FBED-550B59A6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838" y="4383117"/>
            <a:ext cx="4978987" cy="8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800" dirty="0"/>
              <a:t>סוף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6381A7-58BD-DE23-F81B-D1F9105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076" y="5257800"/>
            <a:ext cx="5309986" cy="86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buNone/>
            </a:pPr>
            <a:r>
              <a:rPr lang="he-IL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תמיד אפשר להמשיך לחכור ולהרחיב את הידע על פיצ'רים נוספים אך לא פחות חשוב זה לדעת מתי לעצור. </a:t>
            </a:r>
          </a:p>
        </p:txBody>
      </p:sp>
    </p:spTree>
    <p:extLst>
      <p:ext uri="{BB962C8B-B14F-4D97-AF65-F5344CB8AC3E}">
        <p14:creationId xmlns:p14="http://schemas.microsoft.com/office/powerpoint/2010/main" val="2768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2789" y="643465"/>
            <a:ext cx="2939507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4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Installation</a:t>
            </a:r>
            <a:r>
              <a:rPr lang="he-IL" sz="4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wizard</a:t>
            </a:r>
            <a:endParaRPr lang="he-IL" sz="4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מתכנת זכר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341" y="3009553"/>
            <a:ext cx="914400" cy="9144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4373F12-6E6D-C2B7-5C88-03D8BFB9C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248" y="877995"/>
            <a:ext cx="6538681" cy="51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9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1AC05E-AA3E-42BF-B595-3C5F6DDF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800" kern="1200" dirty="0">
                <a:solidFill>
                  <a:schemeClr val="tx1"/>
                </a:solidFill>
                <a:latin typeface="+mn-lt"/>
                <a:ea typeface="+mj-ea"/>
                <a:cs typeface="+mn-cs"/>
              </a:rPr>
              <a:t>שיהיה בהצלחה!</a:t>
            </a:r>
          </a:p>
        </p:txBody>
      </p:sp>
    </p:spTree>
    <p:extLst>
      <p:ext uri="{BB962C8B-B14F-4D97-AF65-F5344CB8AC3E}">
        <p14:creationId xmlns:p14="http://schemas.microsoft.com/office/powerpoint/2010/main" val="32472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2789" y="643465"/>
            <a:ext cx="2939507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4400" dirty="0">
                <a:solidFill>
                  <a:srgbClr val="FFFFFF"/>
                </a:solidFill>
              </a:rPr>
              <a:t>Accepting terms</a:t>
            </a:r>
            <a:endParaRPr lang="he-IL" sz="4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חתימה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3496" y="3068276"/>
            <a:ext cx="914400" cy="9144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D3A9635-0357-9F2A-487E-102354BBD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48" y="918450"/>
            <a:ext cx="6475093" cy="50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2789" y="643465"/>
            <a:ext cx="2939507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4400" dirty="0">
                <a:solidFill>
                  <a:srgbClr val="FFFFFF"/>
                </a:solidFill>
              </a:rPr>
              <a:t>Setup Type</a:t>
            </a:r>
            <a:endParaRPr lang="he-IL" sz="4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עיצוב אתרים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42" y="2971799"/>
            <a:ext cx="914400" cy="9144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87E1A09-330A-3B45-5D68-917CD04B9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263" y="840100"/>
            <a:ext cx="6547652" cy="51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1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2789" y="643465"/>
            <a:ext cx="2939507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3600" dirty="0">
                <a:solidFill>
                  <a:srgbClr val="FFFFFF"/>
                </a:solidFill>
              </a:rPr>
              <a:t>Service Configuration</a:t>
            </a:r>
            <a:endParaRPr lang="he-IL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רובוט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42" y="2971799"/>
            <a:ext cx="914400" cy="9144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249E6B8-7FBE-DB02-F96D-0B7CEFC5C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628" y="931850"/>
            <a:ext cx="6380921" cy="4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0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5124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מלבן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9421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7" name="מלבן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2249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2789" y="643465"/>
            <a:ext cx="2939507" cy="5571071"/>
          </a:xfrm>
        </p:spPr>
        <p:txBody>
          <a:bodyPr rtlCol="1">
            <a:normAutofit/>
          </a:bodyPr>
          <a:lstStyle/>
          <a:p>
            <a:pPr algn="r" rtl="1"/>
            <a:r>
              <a:rPr lang="en-US" sz="3600" dirty="0">
                <a:solidFill>
                  <a:srgbClr val="FFFFFF"/>
                </a:solidFill>
              </a:rPr>
              <a:t>MongoDB Compass GUI</a:t>
            </a:r>
            <a:endParaRPr lang="he-IL" sz="36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גרפיקה 6" descr="ממשק משתמש וחוויית משתמש קו מיתאר">
            <a:extLst>
              <a:ext uri="{FF2B5EF4-FFF2-40B4-BE49-F238E27FC236}">
                <a16:creationId xmlns:a16="http://schemas.microsoft.com/office/drawing/2014/main" id="{19D1CDF3-4531-5445-380D-C99D56A7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42" y="2971799"/>
            <a:ext cx="914400" cy="9144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4E68ED9-B0F1-4145-12F2-33DE0190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119" y="904300"/>
            <a:ext cx="6409394" cy="50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בון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40441" id="{50EB424C-73F4-425F-8F22-623D5CB82B65}" vid="{AEF0E727-87DD-48DE-8443-878F10323BA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21C94-EC06-4610-B8F0-A456DD28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C0DB4D-BE53-4100-8A0D-CEFB2E482820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סבון גן</Template>
  <TotalTime>792</TotalTime>
  <Words>1162</Words>
  <Application>Microsoft Office PowerPoint</Application>
  <PresentationFormat>מסך רחב</PresentationFormat>
  <Paragraphs>229</Paragraphs>
  <Slides>50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50</vt:i4>
      </vt:variant>
    </vt:vector>
  </HeadingPairs>
  <TitlesOfParts>
    <vt:vector size="56" baseType="lpstr">
      <vt:lpstr>arial</vt:lpstr>
      <vt:lpstr>arial</vt:lpstr>
      <vt:lpstr>Century Gothic</vt:lpstr>
      <vt:lpstr>Symbol</vt:lpstr>
      <vt:lpstr>Tahoma</vt:lpstr>
      <vt:lpstr>סבון</vt:lpstr>
      <vt:lpstr>מצגת של PowerPoint‏</vt:lpstr>
      <vt:lpstr>definition</vt:lpstr>
      <vt:lpstr>Data base advantages</vt:lpstr>
      <vt:lpstr>installation</vt:lpstr>
      <vt:lpstr>Installation wizard</vt:lpstr>
      <vt:lpstr>Accepting terms</vt:lpstr>
      <vt:lpstr>Setup Type</vt:lpstr>
      <vt:lpstr>Service Configuration</vt:lpstr>
      <vt:lpstr>MongoDB Compass GUI</vt:lpstr>
      <vt:lpstr>Install</vt:lpstr>
      <vt:lpstr>Finish</vt:lpstr>
      <vt:lpstr>compass</vt:lpstr>
      <vt:lpstr>מצגת של PowerPoint‏</vt:lpstr>
      <vt:lpstr>מצגת של PowerPoint‏</vt:lpstr>
      <vt:lpstr>מצגת של PowerPoint‏</vt:lpstr>
      <vt:lpstr>מצגת של PowerPoint‏</vt:lpstr>
      <vt:lpstr>New database</vt:lpstr>
      <vt:lpstr>Databases</vt:lpstr>
      <vt:lpstr>Create Database</vt:lpstr>
      <vt:lpstr>New Database in dashboard</vt:lpstr>
      <vt:lpstr>Collections</vt:lpstr>
      <vt:lpstr>New Collections</vt:lpstr>
      <vt:lpstr>New Collections in dashboard</vt:lpstr>
      <vt:lpstr>Documents Page</vt:lpstr>
      <vt:lpstr>New Document</vt:lpstr>
      <vt:lpstr>Documents Dashboard</vt:lpstr>
      <vt:lpstr>Edit Document</vt:lpstr>
      <vt:lpstr>משימת compass</vt:lpstr>
      <vt:lpstr>atlas</vt:lpstr>
      <vt:lpstr>Atlas Cluster</vt:lpstr>
      <vt:lpstr>Get Started Free</vt:lpstr>
      <vt:lpstr>Signup</vt:lpstr>
      <vt:lpstr>Login</vt:lpstr>
      <vt:lpstr>Atlas Dashboard</vt:lpstr>
      <vt:lpstr>Atlas Security</vt:lpstr>
      <vt:lpstr>Create a database</vt:lpstr>
      <vt:lpstr>Database plans</vt:lpstr>
      <vt:lpstr>Cloud Provider &amp; Region</vt:lpstr>
      <vt:lpstr>Create Cluster</vt:lpstr>
      <vt:lpstr>Security QuickStart</vt:lpstr>
      <vt:lpstr>Users</vt:lpstr>
      <vt:lpstr>CORS</vt:lpstr>
      <vt:lpstr>Go to Databases</vt:lpstr>
      <vt:lpstr>Database Deployments</vt:lpstr>
      <vt:lpstr>Connect to Cluster</vt:lpstr>
      <vt:lpstr>Connect with compass</vt:lpstr>
      <vt:lpstr>compass</vt:lpstr>
      <vt:lpstr>New Atlas Database</vt:lpstr>
      <vt:lpstr>סוף</vt:lpstr>
      <vt:lpstr>שיהיה 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דוד יכין</dc:creator>
  <cp:lastModifiedBy>דוד יכין</cp:lastModifiedBy>
  <cp:revision>13</cp:revision>
  <cp:lastPrinted>2022-11-02T09:58:21Z</cp:lastPrinted>
  <dcterms:created xsi:type="dcterms:W3CDTF">2022-10-06T09:06:30Z</dcterms:created>
  <dcterms:modified xsi:type="dcterms:W3CDTF">2022-11-02T10:19:17Z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